
<file path=[Content_Types].xml><?xml version="1.0" encoding="utf-8"?>
<Types xmlns="http://schemas.openxmlformats.org/package/2006/content-types">
  <Default Extension="jpeg" ContentType="image/jpeg"/>
  <Default Extension="emf" ContentType="image/x-emf"/>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1"/>
  </p:notesMasterIdLst>
  <p:sldIdLst>
    <p:sldId id="256" r:id="rId2"/>
    <p:sldId id="257" r:id="rId3"/>
    <p:sldId id="259" r:id="rId4"/>
    <p:sldId id="276" r:id="rId5"/>
    <p:sldId id="360" r:id="rId6"/>
    <p:sldId id="365" r:id="rId7"/>
    <p:sldId id="366" r:id="rId8"/>
    <p:sldId id="359" r:id="rId9"/>
    <p:sldId id="275" r:id="rId10"/>
    <p:sldId id="367" r:id="rId11"/>
    <p:sldId id="261" r:id="rId12"/>
    <p:sldId id="361" r:id="rId13"/>
    <p:sldId id="362" r:id="rId14"/>
    <p:sldId id="363" r:id="rId15"/>
    <p:sldId id="364" r:id="rId16"/>
    <p:sldId id="347" r:id="rId17"/>
    <p:sldId id="265" r:id="rId18"/>
    <p:sldId id="308" r:id="rId19"/>
    <p:sldId id="306"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65" autoAdjust="0"/>
    <p:restoredTop sz="94660"/>
  </p:normalViewPr>
  <p:slideViewPr>
    <p:cSldViewPr snapToGrid="0">
      <p:cViewPr varScale="1">
        <p:scale>
          <a:sx n="84" d="100"/>
          <a:sy n="84" d="100"/>
        </p:scale>
        <p:origin x="624" y="17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FFE961-F5B3-41E0-AF2F-B98DF9154574}" type="datetimeFigureOut">
              <a:rPr lang="en-AU" smtClean="0"/>
              <a:t>25/9/2025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212C924-96FC-4ACD-8C11-6FB7C3AFF653}" type="slidenum">
              <a:rPr lang="en-AU" smtClean="0"/>
              <a:t>‹#›</a:t>
            </a:fld>
            <a:endParaRPr lang="en-AU"/>
          </a:p>
        </p:txBody>
      </p:sp>
    </p:spTree>
    <p:extLst>
      <p:ext uri="{BB962C8B-B14F-4D97-AF65-F5344CB8AC3E}">
        <p14:creationId xmlns:p14="http://schemas.microsoft.com/office/powerpoint/2010/main" val="11937140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A8620FF-783D-4E2F-8298-D62E390CC640}" type="slidenum">
              <a:rPr lang="en-US"/>
              <a:t>9</a:t>
            </a:fld>
            <a:endParaRPr lang="en-US"/>
          </a:p>
        </p:txBody>
      </p:sp>
    </p:spTree>
    <p:extLst>
      <p:ext uri="{BB962C8B-B14F-4D97-AF65-F5344CB8AC3E}">
        <p14:creationId xmlns:p14="http://schemas.microsoft.com/office/powerpoint/2010/main" val="28773993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25/9/2025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2344935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25/9/2025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395515407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25/9/2025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999284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25/9/2025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8814303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0B86579-9261-4851-8431-AE8CB120AF89}" type="datetimeFigureOut">
              <a:rPr lang="en-AU" smtClean="0"/>
              <a:t>25/9/2025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538842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0B86579-9261-4851-8431-AE8CB120AF89}" type="datetimeFigureOut">
              <a:rPr lang="en-AU" smtClean="0"/>
              <a:t>25/9/2025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5943413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0B86579-9261-4851-8431-AE8CB120AF89}" type="datetimeFigureOut">
              <a:rPr lang="en-AU" smtClean="0"/>
              <a:t>25/9/2025</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689312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0B86579-9261-4851-8431-AE8CB120AF89}" type="datetimeFigureOut">
              <a:rPr lang="en-AU" smtClean="0"/>
              <a:t>25/9/2025</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158089496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C0B86579-9261-4851-8431-AE8CB120AF89}" type="datetimeFigureOut">
              <a:rPr lang="en-AU" smtClean="0"/>
              <a:t>25/9/2025</a:t>
            </a:fld>
            <a:endParaRPr lang="en-AU"/>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AU"/>
          </a:p>
        </p:txBody>
      </p:sp>
      <p:sp>
        <p:nvSpPr>
          <p:cNvPr id="9" name="Slide Number Placeholder 8"/>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71065148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C0B86579-9261-4851-8431-AE8CB120AF89}" type="datetimeFigureOut">
              <a:rPr lang="en-AU" smtClean="0"/>
              <a:t>25/9/2025</a:t>
            </a:fld>
            <a:endParaRPr lang="en-AU"/>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AU"/>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927B3BFD-01C8-4C7F-8F39-96074B03617B}" type="slidenum">
              <a:rPr lang="en-AU" smtClean="0"/>
              <a:t>‹#›</a:t>
            </a:fld>
            <a:endParaRPr lang="en-AU"/>
          </a:p>
        </p:txBody>
      </p:sp>
    </p:spTree>
    <p:extLst>
      <p:ext uri="{BB962C8B-B14F-4D97-AF65-F5344CB8AC3E}">
        <p14:creationId xmlns:p14="http://schemas.microsoft.com/office/powerpoint/2010/main" val="33845766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0B86579-9261-4851-8431-AE8CB120AF89}" type="datetimeFigureOut">
              <a:rPr lang="en-AU" smtClean="0"/>
              <a:t>25/9/2025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60009706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C0B86579-9261-4851-8431-AE8CB120AF89}" type="datetimeFigureOut">
              <a:rPr lang="en-AU" smtClean="0"/>
              <a:t>25/9/2025</a:t>
            </a:fld>
            <a:endParaRPr lang="en-AU"/>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AU"/>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927B3BFD-01C8-4C7F-8F39-96074B03617B}" type="slidenum">
              <a:rPr lang="en-AU" smtClean="0"/>
              <a:t>‹#›</a:t>
            </a:fld>
            <a:endParaRPr lang="en-AU"/>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6627616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emf"/><Relationship Id="rId1" Type="http://schemas.openxmlformats.org/officeDocument/2006/relationships/slideLayout" Target="../slideLayouts/slideLayout7.xml"/><Relationship Id="rId6" Type="http://schemas.openxmlformats.org/officeDocument/2006/relationships/image" Target="../media/image13.emf"/><Relationship Id="rId5" Type="http://schemas.openxmlformats.org/officeDocument/2006/relationships/image" Target="../media/image12.emf"/><Relationship Id="rId4" Type="http://schemas.openxmlformats.org/officeDocument/2006/relationships/image" Target="../media/image11.emf"/></Relationships>
</file>

<file path=ppt/slides/_rels/slide11.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emf"/><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6.tiff"/><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7.jpeg"/><Relationship Id="rId1" Type="http://schemas.openxmlformats.org/officeDocument/2006/relationships/slideLayout" Target="../slideLayouts/slideLayout7.xml"/><Relationship Id="rId4" Type="http://schemas.openxmlformats.org/officeDocument/2006/relationships/image" Target="../media/image8.emf"/></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tif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tiff"/><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emf"/><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print">
            <a:extLst>
              <a:ext uri="{28A0092B-C50C-407E-A947-70E740481C1C}">
                <a14:useLocalDpi xmlns:a14="http://schemas.microsoft.com/office/drawing/2010/main" val="0"/>
              </a:ext>
            </a:extLst>
          </a:blip>
          <a:srcRect l="254" t="21240" r="5566" b="33600"/>
          <a:stretch/>
        </p:blipFill>
        <p:spPr>
          <a:xfrm>
            <a:off x="772998" y="651753"/>
            <a:ext cx="10315208" cy="3200399"/>
          </a:xfrm>
          <a:prstGeom prst="rect">
            <a:avLst/>
          </a:prstGeom>
        </p:spPr>
      </p:pic>
    </p:spTree>
    <p:extLst>
      <p:ext uri="{BB962C8B-B14F-4D97-AF65-F5344CB8AC3E}">
        <p14:creationId xmlns:p14="http://schemas.microsoft.com/office/powerpoint/2010/main" val="227143947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D7C7D439-A28A-A54F-9DB5-6E54267F3147}"/>
              </a:ext>
            </a:extLst>
          </p:cNvPr>
          <p:cNvPicPr>
            <a:picLocks noChangeAspect="1"/>
          </p:cNvPicPr>
          <p:nvPr/>
        </p:nvPicPr>
        <p:blipFill>
          <a:blip r:embed="rId2"/>
          <a:stretch>
            <a:fillRect/>
          </a:stretch>
        </p:blipFill>
        <p:spPr>
          <a:xfrm>
            <a:off x="9767413" y="668623"/>
            <a:ext cx="1380807" cy="1142737"/>
          </a:xfrm>
          <a:prstGeom prst="rect">
            <a:avLst/>
          </a:prstGeom>
        </p:spPr>
      </p:pic>
      <p:pic>
        <p:nvPicPr>
          <p:cNvPr id="15" name="Picture 14">
            <a:extLst>
              <a:ext uri="{FF2B5EF4-FFF2-40B4-BE49-F238E27FC236}">
                <a16:creationId xmlns:a16="http://schemas.microsoft.com/office/drawing/2014/main" id="{72F32050-BF96-8C47-80A5-2592A1F1A84B}"/>
              </a:ext>
            </a:extLst>
          </p:cNvPr>
          <p:cNvPicPr>
            <a:picLocks noChangeAspect="1"/>
          </p:cNvPicPr>
          <p:nvPr/>
        </p:nvPicPr>
        <p:blipFill>
          <a:blip r:embed="rId3"/>
          <a:stretch>
            <a:fillRect/>
          </a:stretch>
        </p:blipFill>
        <p:spPr>
          <a:xfrm>
            <a:off x="5497937" y="4214368"/>
            <a:ext cx="1129220" cy="1230461"/>
          </a:xfrm>
          <a:prstGeom prst="rect">
            <a:avLst/>
          </a:prstGeom>
        </p:spPr>
      </p:pic>
      <p:pic>
        <p:nvPicPr>
          <p:cNvPr id="14" name="Picture 13">
            <a:extLst>
              <a:ext uri="{FF2B5EF4-FFF2-40B4-BE49-F238E27FC236}">
                <a16:creationId xmlns:a16="http://schemas.microsoft.com/office/drawing/2014/main" id="{C3ED8780-615C-784D-81FB-B96AA607FCAD}"/>
              </a:ext>
            </a:extLst>
          </p:cNvPr>
          <p:cNvPicPr>
            <a:picLocks noChangeAspect="1"/>
          </p:cNvPicPr>
          <p:nvPr/>
        </p:nvPicPr>
        <p:blipFill>
          <a:blip r:embed="rId4"/>
          <a:stretch>
            <a:fillRect/>
          </a:stretch>
        </p:blipFill>
        <p:spPr>
          <a:xfrm>
            <a:off x="1764796" y="3736480"/>
            <a:ext cx="604332" cy="1712275"/>
          </a:xfrm>
          <a:prstGeom prst="rect">
            <a:avLst/>
          </a:prstGeom>
        </p:spPr>
      </p:pic>
      <p:pic>
        <p:nvPicPr>
          <p:cNvPr id="13" name="Picture 12">
            <a:extLst>
              <a:ext uri="{FF2B5EF4-FFF2-40B4-BE49-F238E27FC236}">
                <a16:creationId xmlns:a16="http://schemas.microsoft.com/office/drawing/2014/main" id="{226EFB99-7590-B04C-B352-1EC2288F1DAB}"/>
              </a:ext>
            </a:extLst>
          </p:cNvPr>
          <p:cNvPicPr>
            <a:picLocks noChangeAspect="1"/>
          </p:cNvPicPr>
          <p:nvPr/>
        </p:nvPicPr>
        <p:blipFill>
          <a:blip r:embed="rId5"/>
          <a:stretch>
            <a:fillRect/>
          </a:stretch>
        </p:blipFill>
        <p:spPr>
          <a:xfrm flipH="1">
            <a:off x="1049712" y="590912"/>
            <a:ext cx="1148585" cy="1535701"/>
          </a:xfrm>
          <a:prstGeom prst="rect">
            <a:avLst/>
          </a:prstGeom>
        </p:spPr>
      </p:pic>
      <p:graphicFrame>
        <p:nvGraphicFramePr>
          <p:cNvPr id="2" name="Table 1"/>
          <p:cNvGraphicFramePr>
            <a:graphicFrameLocks noGrp="1"/>
          </p:cNvGraphicFramePr>
          <p:nvPr>
            <p:extLst/>
          </p:nvPr>
        </p:nvGraphicFramePr>
        <p:xfrm>
          <a:off x="3580550" y="1285140"/>
          <a:ext cx="5072865" cy="2286000"/>
        </p:xfrm>
        <a:graphic>
          <a:graphicData uri="http://schemas.openxmlformats.org/drawingml/2006/table">
            <a:tbl>
              <a:tblPr/>
              <a:tblGrid>
                <a:gridCol w="5072865">
                  <a:extLst>
                    <a:ext uri="{9D8B030D-6E8A-4147-A177-3AD203B41FA5}">
                      <a16:colId xmlns:a16="http://schemas.microsoft.com/office/drawing/2014/main" val="20000"/>
                    </a:ext>
                  </a:extLst>
                </a:gridCol>
              </a:tblGrid>
              <a:tr h="0">
                <a:tc>
                  <a:txBody>
                    <a:bodyPr/>
                    <a:lstStyle/>
                    <a:p>
                      <a:pPr algn="ctr"/>
                      <a:r>
                        <a:rPr lang="en-GB" sz="48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n-lt"/>
                          <a:ea typeface="+mn-ea"/>
                          <a:cs typeface="+mn-cs"/>
                        </a:rPr>
                        <a:t>Who were the ‘Guardians of the Gums?’</a:t>
                      </a: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3" name="Table 2"/>
          <p:cNvGraphicFramePr>
            <a:graphicFrameLocks noGrp="1"/>
          </p:cNvGraphicFramePr>
          <p:nvPr>
            <p:extLst/>
          </p:nvPr>
        </p:nvGraphicFramePr>
        <p:xfrm>
          <a:off x="379879" y="2037426"/>
          <a:ext cx="3374165" cy="579120"/>
        </p:xfrm>
        <a:graphic>
          <a:graphicData uri="http://schemas.openxmlformats.org/drawingml/2006/table">
            <a:tbl>
              <a:tblPr/>
              <a:tblGrid>
                <a:gridCol w="3374165">
                  <a:extLst>
                    <a:ext uri="{9D8B030D-6E8A-4147-A177-3AD203B41FA5}">
                      <a16:colId xmlns:a16="http://schemas.microsoft.com/office/drawing/2014/main" val="20000"/>
                    </a:ext>
                  </a:extLst>
                </a:gridCol>
              </a:tblGrid>
              <a:tr h="0">
                <a:tc>
                  <a:txBody>
                    <a:bodyPr/>
                    <a:lstStyle/>
                    <a:p>
                      <a:r>
                        <a:rPr lang="en-GB" sz="3200" b="1" dirty="0">
                          <a:solidFill>
                            <a:schemeClr val="tx1"/>
                          </a:solidFill>
                          <a:effectLst/>
                          <a:latin typeface="+mj-lt"/>
                        </a:rPr>
                        <a:t>The </a:t>
                      </a:r>
                      <a:r>
                        <a:rPr lang="en-GB" sz="3200" b="1" dirty="0" err="1">
                          <a:solidFill>
                            <a:schemeClr val="tx1"/>
                          </a:solidFill>
                          <a:effectLst/>
                          <a:latin typeface="+mj-lt"/>
                        </a:rPr>
                        <a:t>Flossinator</a:t>
                      </a:r>
                      <a:r>
                        <a:rPr lang="en-GB" sz="3200" b="1" dirty="0">
                          <a:solidFill>
                            <a:schemeClr val="tx1"/>
                          </a:solidFill>
                          <a:effectLst/>
                          <a:latin typeface="+mj-lt"/>
                        </a:rPr>
                        <a:t> </a:t>
                      </a:r>
                      <a:endParaRPr lang="en-GB" sz="3200" dirty="0">
                        <a:solidFill>
                          <a:schemeClr val="tx1"/>
                        </a:solidFill>
                        <a:effectLst/>
                        <a:latin typeface="+mj-lt"/>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4" name="Table 3"/>
          <p:cNvGraphicFramePr>
            <a:graphicFrameLocks noGrp="1"/>
          </p:cNvGraphicFramePr>
          <p:nvPr>
            <p:extLst/>
          </p:nvPr>
        </p:nvGraphicFramePr>
        <p:xfrm>
          <a:off x="368767" y="5412658"/>
          <a:ext cx="3396388" cy="579120"/>
        </p:xfrm>
        <a:graphic>
          <a:graphicData uri="http://schemas.openxmlformats.org/drawingml/2006/table">
            <a:tbl>
              <a:tblPr/>
              <a:tblGrid>
                <a:gridCol w="3396388">
                  <a:extLst>
                    <a:ext uri="{9D8B030D-6E8A-4147-A177-3AD203B41FA5}">
                      <a16:colId xmlns:a16="http://schemas.microsoft.com/office/drawing/2014/main" val="20000"/>
                    </a:ext>
                  </a:extLst>
                </a:gridCol>
              </a:tblGrid>
              <a:tr h="0">
                <a:tc>
                  <a:txBody>
                    <a:bodyPr/>
                    <a:lstStyle/>
                    <a:p>
                      <a:pPr algn="ctr"/>
                      <a:r>
                        <a:rPr lang="en-GB" sz="3200" b="1" dirty="0">
                          <a:solidFill>
                            <a:schemeClr val="tx1"/>
                          </a:solidFill>
                          <a:effectLst/>
                          <a:latin typeface="+mj-lt"/>
                        </a:rPr>
                        <a:t>Captain Dentist</a:t>
                      </a:r>
                      <a:endParaRPr lang="en-GB" sz="2000" dirty="0">
                        <a:solidFill>
                          <a:schemeClr val="tx1"/>
                        </a:solidFill>
                        <a:effectLst/>
                        <a:latin typeface="+mj-lt"/>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6" name="Table 5"/>
          <p:cNvGraphicFramePr>
            <a:graphicFrameLocks noGrp="1"/>
          </p:cNvGraphicFramePr>
          <p:nvPr>
            <p:extLst/>
          </p:nvPr>
        </p:nvGraphicFramePr>
        <p:xfrm>
          <a:off x="8579343" y="4476143"/>
          <a:ext cx="2530750" cy="1554480"/>
        </p:xfrm>
        <a:graphic>
          <a:graphicData uri="http://schemas.openxmlformats.org/drawingml/2006/table">
            <a:tbl>
              <a:tblPr/>
              <a:tblGrid>
                <a:gridCol w="2530750">
                  <a:extLst>
                    <a:ext uri="{9D8B030D-6E8A-4147-A177-3AD203B41FA5}">
                      <a16:colId xmlns:a16="http://schemas.microsoft.com/office/drawing/2014/main" val="20000"/>
                    </a:ext>
                  </a:extLst>
                </a:gridCol>
              </a:tblGrid>
              <a:tr h="718527">
                <a:tc>
                  <a:txBody>
                    <a:bodyPr/>
                    <a:lstStyle/>
                    <a:p>
                      <a:pPr algn="ctr"/>
                      <a:r>
                        <a:rPr lang="en-GB" sz="3200" b="1" dirty="0">
                          <a:solidFill>
                            <a:schemeClr val="tx1"/>
                          </a:solidFill>
                          <a:effectLst/>
                          <a:latin typeface="+mj-lt"/>
                        </a:rPr>
                        <a:t>The Incredible Brush</a:t>
                      </a:r>
                      <a:endParaRPr lang="en-GB" sz="2000" dirty="0">
                        <a:solidFill>
                          <a:schemeClr val="tx1"/>
                        </a:solidFill>
                        <a:effectLst/>
                        <a:latin typeface="+mj-lt"/>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7" name="Table 6"/>
          <p:cNvGraphicFramePr>
            <a:graphicFrameLocks noGrp="1"/>
          </p:cNvGraphicFramePr>
          <p:nvPr>
            <p:extLst/>
          </p:nvPr>
        </p:nvGraphicFramePr>
        <p:xfrm>
          <a:off x="8627220" y="1860700"/>
          <a:ext cx="3374165" cy="579120"/>
        </p:xfrm>
        <a:graphic>
          <a:graphicData uri="http://schemas.openxmlformats.org/drawingml/2006/table">
            <a:tbl>
              <a:tblPr/>
              <a:tblGrid>
                <a:gridCol w="3374165">
                  <a:extLst>
                    <a:ext uri="{9D8B030D-6E8A-4147-A177-3AD203B41FA5}">
                      <a16:colId xmlns:a16="http://schemas.microsoft.com/office/drawing/2014/main" val="20000"/>
                    </a:ext>
                  </a:extLst>
                </a:gridCol>
              </a:tblGrid>
              <a:tr h="0">
                <a:tc>
                  <a:txBody>
                    <a:bodyPr/>
                    <a:lstStyle/>
                    <a:p>
                      <a:pPr algn="ctr"/>
                      <a:r>
                        <a:rPr lang="en-GB" sz="3200" b="1" dirty="0">
                          <a:solidFill>
                            <a:schemeClr val="tx1"/>
                          </a:solidFill>
                          <a:effectLst/>
                          <a:latin typeface="+mj-lt"/>
                        </a:rPr>
                        <a:t>Sugar Detective</a:t>
                      </a:r>
                      <a:endParaRPr lang="en-GB" sz="2000" dirty="0">
                        <a:solidFill>
                          <a:schemeClr val="tx1"/>
                        </a:solidFill>
                        <a:effectLst/>
                        <a:latin typeface="+mj-lt"/>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18" name="Rounded Rectangle 17"/>
          <p:cNvSpPr/>
          <p:nvPr/>
        </p:nvSpPr>
        <p:spPr>
          <a:xfrm rot="16200000">
            <a:off x="967398" y="-120921"/>
            <a:ext cx="2025633" cy="3268173"/>
          </a:xfrm>
          <a:prstGeom prst="roundRect">
            <a:avLst/>
          </a:prstGeom>
          <a:ln/>
        </p:spPr>
        <p:style>
          <a:lnRef idx="3">
            <a:schemeClr val="lt1"/>
          </a:lnRef>
          <a:fillRef idx="1">
            <a:schemeClr val="accent5"/>
          </a:fillRef>
          <a:effectRef idx="1">
            <a:schemeClr val="accent5"/>
          </a:effectRef>
          <a:fontRef idx="minor">
            <a:schemeClr val="lt1"/>
          </a:fontRef>
        </p:style>
        <p:txBody>
          <a:bodyPr rtlCol="0" anchor="ctr"/>
          <a:lstStyle/>
          <a:p>
            <a:pPr algn="ctr"/>
            <a:endParaRPr lang="en-GB"/>
          </a:p>
        </p:txBody>
      </p:sp>
      <p:sp>
        <p:nvSpPr>
          <p:cNvPr id="19" name="Rounded Rectangle 18"/>
          <p:cNvSpPr/>
          <p:nvPr/>
        </p:nvSpPr>
        <p:spPr>
          <a:xfrm rot="16200000">
            <a:off x="9286644" y="81092"/>
            <a:ext cx="2055316" cy="3074956"/>
          </a:xfrm>
          <a:prstGeom prst="roundRect">
            <a:avLst/>
          </a:prstGeom>
          <a:ln/>
        </p:spPr>
        <p:style>
          <a:lnRef idx="3">
            <a:schemeClr val="lt1"/>
          </a:lnRef>
          <a:fillRef idx="1">
            <a:schemeClr val="accent5"/>
          </a:fillRef>
          <a:effectRef idx="1">
            <a:schemeClr val="accent5"/>
          </a:effectRef>
          <a:fontRef idx="minor">
            <a:schemeClr val="lt1"/>
          </a:fontRef>
        </p:style>
        <p:txBody>
          <a:bodyPr rtlCol="0" anchor="ctr"/>
          <a:lstStyle/>
          <a:p>
            <a:pPr algn="ctr"/>
            <a:endParaRPr lang="en-GB"/>
          </a:p>
        </p:txBody>
      </p:sp>
      <p:sp>
        <p:nvSpPr>
          <p:cNvPr id="22" name="Rounded Rectangle 21"/>
          <p:cNvSpPr/>
          <p:nvPr/>
        </p:nvSpPr>
        <p:spPr>
          <a:xfrm rot="16200000">
            <a:off x="1055386" y="3266021"/>
            <a:ext cx="2272764" cy="3213679"/>
          </a:xfrm>
          <a:prstGeom prst="roundRect">
            <a:avLst/>
          </a:prstGeom>
          <a:ln/>
        </p:spPr>
        <p:style>
          <a:lnRef idx="3">
            <a:schemeClr val="lt1"/>
          </a:lnRef>
          <a:fillRef idx="1">
            <a:schemeClr val="accent5"/>
          </a:fillRef>
          <a:effectRef idx="1">
            <a:schemeClr val="accent5"/>
          </a:effectRef>
          <a:fontRef idx="minor">
            <a:schemeClr val="lt1"/>
          </a:fontRef>
        </p:style>
        <p:txBody>
          <a:bodyPr rtlCol="0" anchor="ctr"/>
          <a:lstStyle/>
          <a:p>
            <a:pPr algn="ctr"/>
            <a:endParaRPr lang="en-GB"/>
          </a:p>
        </p:txBody>
      </p:sp>
      <p:graphicFrame>
        <p:nvGraphicFramePr>
          <p:cNvPr id="25" name="Table 24">
            <a:extLst>
              <a:ext uri="{FF2B5EF4-FFF2-40B4-BE49-F238E27FC236}">
                <a16:creationId xmlns:a16="http://schemas.microsoft.com/office/drawing/2014/main" id="{EC83142F-12AA-1640-A18F-24836C1BC772}"/>
              </a:ext>
            </a:extLst>
          </p:cNvPr>
          <p:cNvGraphicFramePr>
            <a:graphicFrameLocks noGrp="1"/>
          </p:cNvGraphicFramePr>
          <p:nvPr>
            <p:extLst/>
          </p:nvPr>
        </p:nvGraphicFramePr>
        <p:xfrm>
          <a:off x="4364353" y="5508937"/>
          <a:ext cx="3396388" cy="579120"/>
        </p:xfrm>
        <a:graphic>
          <a:graphicData uri="http://schemas.openxmlformats.org/drawingml/2006/table">
            <a:tbl>
              <a:tblPr/>
              <a:tblGrid>
                <a:gridCol w="3396388">
                  <a:extLst>
                    <a:ext uri="{9D8B030D-6E8A-4147-A177-3AD203B41FA5}">
                      <a16:colId xmlns:a16="http://schemas.microsoft.com/office/drawing/2014/main" val="20000"/>
                    </a:ext>
                  </a:extLst>
                </a:gridCol>
              </a:tblGrid>
              <a:tr h="0">
                <a:tc>
                  <a:txBody>
                    <a:bodyPr/>
                    <a:lstStyle/>
                    <a:p>
                      <a:pPr algn="ctr"/>
                      <a:r>
                        <a:rPr lang="en-GB" sz="3200" b="1" dirty="0">
                          <a:solidFill>
                            <a:schemeClr val="tx1"/>
                          </a:solidFill>
                          <a:effectLst/>
                          <a:latin typeface="+mj-lt"/>
                        </a:rPr>
                        <a:t>Fairy </a:t>
                      </a:r>
                      <a:r>
                        <a:rPr lang="en-GB" sz="3200" b="1" dirty="0" err="1">
                          <a:solidFill>
                            <a:schemeClr val="tx1"/>
                          </a:solidFill>
                          <a:effectLst/>
                          <a:latin typeface="+mj-lt"/>
                        </a:rPr>
                        <a:t>Flouride</a:t>
                      </a:r>
                      <a:endParaRPr lang="en-GB" sz="2000" dirty="0">
                        <a:solidFill>
                          <a:schemeClr val="tx1"/>
                        </a:solidFill>
                        <a:effectLst/>
                        <a:latin typeface="+mj-lt"/>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21" name="Picture 20">
            <a:extLst>
              <a:ext uri="{FF2B5EF4-FFF2-40B4-BE49-F238E27FC236}">
                <a16:creationId xmlns:a16="http://schemas.microsoft.com/office/drawing/2014/main" id="{DEB46732-0E6B-1747-ADCD-0C5D2455DB4E}"/>
              </a:ext>
            </a:extLst>
          </p:cNvPr>
          <p:cNvPicPr>
            <a:picLocks noChangeAspect="1"/>
          </p:cNvPicPr>
          <p:nvPr/>
        </p:nvPicPr>
        <p:blipFill>
          <a:blip r:embed="rId6"/>
          <a:stretch>
            <a:fillRect/>
          </a:stretch>
        </p:blipFill>
        <p:spPr>
          <a:xfrm flipH="1">
            <a:off x="11040814" y="4287899"/>
            <a:ext cx="487660" cy="1742724"/>
          </a:xfrm>
          <a:prstGeom prst="rect">
            <a:avLst/>
          </a:prstGeom>
        </p:spPr>
      </p:pic>
      <p:sp>
        <p:nvSpPr>
          <p:cNvPr id="24" name="Rounded Rectangle 23">
            <a:extLst>
              <a:ext uri="{FF2B5EF4-FFF2-40B4-BE49-F238E27FC236}">
                <a16:creationId xmlns:a16="http://schemas.microsoft.com/office/drawing/2014/main" id="{5384DAC2-FECE-664A-8679-A6EB75216CB1}"/>
              </a:ext>
            </a:extLst>
          </p:cNvPr>
          <p:cNvSpPr/>
          <p:nvPr/>
        </p:nvSpPr>
        <p:spPr>
          <a:xfrm rot="16200000">
            <a:off x="5019075" y="3461922"/>
            <a:ext cx="2025633" cy="3268173"/>
          </a:xfrm>
          <a:prstGeom prst="roundRect">
            <a:avLst/>
          </a:prstGeom>
          <a:ln/>
        </p:spPr>
        <p:style>
          <a:lnRef idx="3">
            <a:schemeClr val="lt1"/>
          </a:lnRef>
          <a:fillRef idx="1">
            <a:schemeClr val="accent5"/>
          </a:fillRef>
          <a:effectRef idx="1">
            <a:schemeClr val="accent5"/>
          </a:effectRef>
          <a:fontRef idx="minor">
            <a:schemeClr val="lt1"/>
          </a:fontRef>
        </p:style>
        <p:txBody>
          <a:bodyPr rtlCol="0" anchor="ctr"/>
          <a:lstStyle/>
          <a:p>
            <a:pPr algn="ctr"/>
            <a:endParaRPr lang="en-GB"/>
          </a:p>
        </p:txBody>
      </p:sp>
      <p:sp>
        <p:nvSpPr>
          <p:cNvPr id="20" name="Rounded Rectangle 19"/>
          <p:cNvSpPr/>
          <p:nvPr/>
        </p:nvSpPr>
        <p:spPr>
          <a:xfrm rot="16200000">
            <a:off x="9276421" y="3533466"/>
            <a:ext cx="2075761" cy="3074956"/>
          </a:xfrm>
          <a:prstGeom prst="roundRect">
            <a:avLst/>
          </a:prstGeom>
          <a:ln/>
        </p:spPr>
        <p:style>
          <a:lnRef idx="3">
            <a:schemeClr val="lt1"/>
          </a:lnRef>
          <a:fillRef idx="1">
            <a:schemeClr val="accent5"/>
          </a:fillRef>
          <a:effectRef idx="1">
            <a:schemeClr val="accent5"/>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7106243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8"/>
                                        </p:tgtEl>
                                      </p:cBhvr>
                                    </p:animEffect>
                                    <p:set>
                                      <p:cBhvr>
                                        <p:cTn id="7" dur="1" fill="hold">
                                          <p:stCondLst>
                                            <p:cond delay="499"/>
                                          </p:stCondLst>
                                        </p:cTn>
                                        <p:tgtEl>
                                          <p:spTgt spid="1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9"/>
                                        </p:tgtEl>
                                      </p:cBhvr>
                                    </p:animEffect>
                                    <p:set>
                                      <p:cBhvr>
                                        <p:cTn id="12" dur="1" fill="hold">
                                          <p:stCondLst>
                                            <p:cond delay="499"/>
                                          </p:stCondLst>
                                        </p:cTn>
                                        <p:tgtEl>
                                          <p:spTgt spid="1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20"/>
                                        </p:tgtEl>
                                      </p:cBhvr>
                                    </p:animEffect>
                                    <p:set>
                                      <p:cBhvr>
                                        <p:cTn id="17" dur="1" fill="hold">
                                          <p:stCondLst>
                                            <p:cond delay="499"/>
                                          </p:stCondLst>
                                        </p:cTn>
                                        <p:tgtEl>
                                          <p:spTgt spid="2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22"/>
                                        </p:tgtEl>
                                      </p:cBhvr>
                                    </p:animEffect>
                                    <p:set>
                                      <p:cBhvr>
                                        <p:cTn id="22" dur="1" fill="hold">
                                          <p:stCondLst>
                                            <p:cond delay="499"/>
                                          </p:stCondLst>
                                        </p:cTn>
                                        <p:tgtEl>
                                          <p:spTgt spid="2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24"/>
                                        </p:tgtEl>
                                      </p:cBhvr>
                                    </p:animEffect>
                                    <p:set>
                                      <p:cBhvr>
                                        <p:cTn id="27" dur="1" fill="hold">
                                          <p:stCondLst>
                                            <p:cond delay="499"/>
                                          </p:stCondLst>
                                        </p:cTn>
                                        <p:tgtEl>
                                          <p:spTgt spid="2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2" grpId="0" animBg="1"/>
      <p:bldP spid="24" grpId="0" animBg="1"/>
      <p:bldP spid="2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66682" y="12879"/>
            <a:ext cx="9719256" cy="1446550"/>
          </a:xfrm>
          <a:prstGeom prst="rect">
            <a:avLst/>
          </a:prstGeom>
          <a:noFill/>
        </p:spPr>
        <p:txBody>
          <a:bodyPr wrap="square" rtlCol="0">
            <a:spAutoFit/>
          </a:bodyPr>
          <a:lstStyle/>
          <a:p>
            <a:r>
              <a:rPr lang="en-GB"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How many times a day does Incredible Toothbrush say to brush your teeth?</a:t>
            </a:r>
          </a:p>
        </p:txBody>
      </p:sp>
      <p:sp>
        <p:nvSpPr>
          <p:cNvPr id="5" name="TextBox 4">
            <a:extLst>
              <a:ext uri="{FF2B5EF4-FFF2-40B4-BE49-F238E27FC236}">
                <a16:creationId xmlns:a16="http://schemas.microsoft.com/office/drawing/2014/main" id="{B320645E-CFF4-674D-AE2B-FD403EDC057D}"/>
              </a:ext>
            </a:extLst>
          </p:cNvPr>
          <p:cNvSpPr txBox="1"/>
          <p:nvPr/>
        </p:nvSpPr>
        <p:spPr>
          <a:xfrm>
            <a:off x="5640947" y="2537137"/>
            <a:ext cx="875763" cy="1569660"/>
          </a:xfrm>
          <a:prstGeom prst="rect">
            <a:avLst/>
          </a:prstGeom>
          <a:noFill/>
        </p:spPr>
        <p:txBody>
          <a:bodyPr wrap="square" rtlCol="0">
            <a:spAutoFit/>
          </a:bodyPr>
          <a:lstStyle/>
          <a:p>
            <a:r>
              <a:rPr lang="en-US" sz="9600" dirty="0"/>
              <a:t>2</a:t>
            </a:r>
          </a:p>
        </p:txBody>
      </p:sp>
      <p:sp>
        <p:nvSpPr>
          <p:cNvPr id="7" name="Rounded Rectangle 6">
            <a:extLst>
              <a:ext uri="{FF2B5EF4-FFF2-40B4-BE49-F238E27FC236}">
                <a16:creationId xmlns:a16="http://schemas.microsoft.com/office/drawing/2014/main" id="{F3ADD36E-A4A7-1441-ACC1-2A2327E84DF0}"/>
              </a:ext>
            </a:extLst>
          </p:cNvPr>
          <p:cNvSpPr/>
          <p:nvPr/>
        </p:nvSpPr>
        <p:spPr>
          <a:xfrm>
            <a:off x="5454202" y="2464174"/>
            <a:ext cx="1249251" cy="170001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E3851947-98BA-3640-AAAF-74C1323C704B}"/>
              </a:ext>
            </a:extLst>
          </p:cNvPr>
          <p:cNvSpPr txBox="1"/>
          <p:nvPr/>
        </p:nvSpPr>
        <p:spPr>
          <a:xfrm>
            <a:off x="302654" y="5061395"/>
            <a:ext cx="10073798" cy="954107"/>
          </a:xfrm>
          <a:prstGeom prst="rect">
            <a:avLst/>
          </a:prstGeom>
          <a:noFill/>
        </p:spPr>
        <p:txBody>
          <a:bodyPr wrap="square" rtlCol="0">
            <a:spAutoFit/>
          </a:bodyPr>
          <a:lstStyle/>
          <a:p>
            <a:r>
              <a:rPr lang="en-GB" sz="2800" dirty="0">
                <a:solidFill>
                  <a:srgbClr val="000000"/>
                </a:solidFill>
                <a:latin typeface="+mj-lt"/>
              </a:rPr>
              <a:t>That’s right! We should brush our teeth at least twice a day for two minutes. </a:t>
            </a:r>
          </a:p>
        </p:txBody>
      </p:sp>
      <p:pic>
        <p:nvPicPr>
          <p:cNvPr id="3" name="Picture 2">
            <a:extLst>
              <a:ext uri="{FF2B5EF4-FFF2-40B4-BE49-F238E27FC236}">
                <a16:creationId xmlns:a16="http://schemas.microsoft.com/office/drawing/2014/main" id="{7C32E46C-06C8-3440-9A95-5B7F1E811D50}"/>
              </a:ext>
            </a:extLst>
          </p:cNvPr>
          <p:cNvPicPr>
            <a:picLocks noChangeAspect="1"/>
          </p:cNvPicPr>
          <p:nvPr/>
        </p:nvPicPr>
        <p:blipFill rotWithShape="1">
          <a:blip r:embed="rId2"/>
          <a:srcRect l="3701"/>
          <a:stretch/>
        </p:blipFill>
        <p:spPr>
          <a:xfrm>
            <a:off x="0" y="2283675"/>
            <a:ext cx="3014812" cy="1953474"/>
          </a:xfrm>
          <a:prstGeom prst="rect">
            <a:avLst/>
          </a:prstGeom>
        </p:spPr>
      </p:pic>
      <p:pic>
        <p:nvPicPr>
          <p:cNvPr id="6" name="Picture 5">
            <a:extLst>
              <a:ext uri="{FF2B5EF4-FFF2-40B4-BE49-F238E27FC236}">
                <a16:creationId xmlns:a16="http://schemas.microsoft.com/office/drawing/2014/main" id="{5ACEA62A-5B62-734C-9899-EE6C13D5A41A}"/>
              </a:ext>
            </a:extLst>
          </p:cNvPr>
          <p:cNvPicPr>
            <a:picLocks noChangeAspect="1"/>
          </p:cNvPicPr>
          <p:nvPr/>
        </p:nvPicPr>
        <p:blipFill>
          <a:blip r:embed="rId3"/>
          <a:stretch>
            <a:fillRect/>
          </a:stretch>
        </p:blipFill>
        <p:spPr>
          <a:xfrm>
            <a:off x="10398438" y="4237149"/>
            <a:ext cx="1587500" cy="2667000"/>
          </a:xfrm>
          <a:prstGeom prst="rect">
            <a:avLst/>
          </a:prstGeom>
        </p:spPr>
      </p:pic>
    </p:spTree>
    <p:extLst>
      <p:ext uri="{BB962C8B-B14F-4D97-AF65-F5344CB8AC3E}">
        <p14:creationId xmlns:p14="http://schemas.microsoft.com/office/powerpoint/2010/main" val="33196226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22998" y="12879"/>
            <a:ext cx="9362940" cy="1446550"/>
          </a:xfrm>
          <a:prstGeom prst="rect">
            <a:avLst/>
          </a:prstGeom>
          <a:noFill/>
        </p:spPr>
        <p:txBody>
          <a:bodyPr wrap="square" rtlCol="0">
            <a:spAutoFit/>
          </a:bodyPr>
          <a:lstStyle/>
          <a:p>
            <a:r>
              <a:rPr lang="en-GB"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What did the </a:t>
            </a:r>
            <a:r>
              <a:rPr lang="en-GB" sz="4400" b="1" dirty="0" err="1">
                <a:ln w="13462">
                  <a:solidFill>
                    <a:schemeClr val="bg1"/>
                  </a:solidFill>
                  <a:prstDash val="solid"/>
                </a:ln>
                <a:solidFill>
                  <a:schemeClr val="tx1">
                    <a:lumMod val="85000"/>
                    <a:lumOff val="15000"/>
                  </a:schemeClr>
                </a:solidFill>
                <a:effectLst>
                  <a:outerShdw dist="38100" dir="2700000" algn="bl" rotWithShape="0">
                    <a:schemeClr val="accent5"/>
                  </a:outerShdw>
                </a:effectLst>
              </a:rPr>
              <a:t>Flossinator</a:t>
            </a:r>
            <a:r>
              <a:rPr lang="en-GB"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 say as to why it is important to floss your teeth?</a:t>
            </a:r>
          </a:p>
        </p:txBody>
      </p:sp>
      <p:sp>
        <p:nvSpPr>
          <p:cNvPr id="13" name="TextBox 12">
            <a:extLst>
              <a:ext uri="{FF2B5EF4-FFF2-40B4-BE49-F238E27FC236}">
                <a16:creationId xmlns:a16="http://schemas.microsoft.com/office/drawing/2014/main" id="{E3851947-98BA-3640-AAAF-74C1323C704B}"/>
              </a:ext>
            </a:extLst>
          </p:cNvPr>
          <p:cNvSpPr txBox="1"/>
          <p:nvPr/>
        </p:nvSpPr>
        <p:spPr>
          <a:xfrm>
            <a:off x="2622998" y="4171973"/>
            <a:ext cx="9092485" cy="1384995"/>
          </a:xfrm>
          <a:prstGeom prst="rect">
            <a:avLst/>
          </a:prstGeom>
          <a:noFill/>
        </p:spPr>
        <p:txBody>
          <a:bodyPr wrap="square" rtlCol="0">
            <a:spAutoFit/>
          </a:bodyPr>
          <a:lstStyle/>
          <a:p>
            <a:r>
              <a:rPr lang="en-GB" sz="2800" dirty="0">
                <a:solidFill>
                  <a:srgbClr val="000000"/>
                </a:solidFill>
                <a:latin typeface="+mj-lt"/>
              </a:rPr>
              <a:t>That’s right! As bits of sneaky food can get stuck between your teeth it is important to use floss to get it out and prevent it from hurting your teeth.</a:t>
            </a:r>
          </a:p>
        </p:txBody>
      </p:sp>
      <p:sp>
        <p:nvSpPr>
          <p:cNvPr id="9" name="Rounded Rectangle 8">
            <a:extLst>
              <a:ext uri="{FF2B5EF4-FFF2-40B4-BE49-F238E27FC236}">
                <a16:creationId xmlns:a16="http://schemas.microsoft.com/office/drawing/2014/main" id="{A7F8DA9A-54F4-A547-9477-193823575B9B}"/>
              </a:ext>
            </a:extLst>
          </p:cNvPr>
          <p:cNvSpPr/>
          <p:nvPr/>
        </p:nvSpPr>
        <p:spPr>
          <a:xfrm>
            <a:off x="2622997" y="3856956"/>
            <a:ext cx="9092485" cy="170001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8550ECAC-D917-014F-9C6A-58BE220417F9}"/>
              </a:ext>
            </a:extLst>
          </p:cNvPr>
          <p:cNvPicPr>
            <a:picLocks noChangeAspect="1"/>
          </p:cNvPicPr>
          <p:nvPr/>
        </p:nvPicPr>
        <p:blipFill>
          <a:blip r:embed="rId2"/>
          <a:stretch>
            <a:fillRect/>
          </a:stretch>
        </p:blipFill>
        <p:spPr>
          <a:xfrm>
            <a:off x="153301" y="1555067"/>
            <a:ext cx="2997589" cy="4007887"/>
          </a:xfrm>
          <a:prstGeom prst="rect">
            <a:avLst/>
          </a:prstGeom>
        </p:spPr>
      </p:pic>
    </p:spTree>
    <p:extLst>
      <p:ext uri="{BB962C8B-B14F-4D97-AF65-F5344CB8AC3E}">
        <p14:creationId xmlns:p14="http://schemas.microsoft.com/office/powerpoint/2010/main" val="82614291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799744" y="248406"/>
            <a:ext cx="9362940" cy="2123658"/>
          </a:xfrm>
          <a:prstGeom prst="rect">
            <a:avLst/>
          </a:prstGeom>
          <a:noFill/>
        </p:spPr>
        <p:txBody>
          <a:bodyPr wrap="square" rtlCol="0">
            <a:spAutoFit/>
          </a:bodyPr>
          <a:lstStyle/>
          <a:p>
            <a:r>
              <a:rPr lang="en-GB"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The Sugar Detective says it is better to drink milk or water rather than fizzy drinks. Why do you think that is?</a:t>
            </a:r>
          </a:p>
        </p:txBody>
      </p:sp>
      <p:sp>
        <p:nvSpPr>
          <p:cNvPr id="13" name="TextBox 12">
            <a:extLst>
              <a:ext uri="{FF2B5EF4-FFF2-40B4-BE49-F238E27FC236}">
                <a16:creationId xmlns:a16="http://schemas.microsoft.com/office/drawing/2014/main" id="{E3851947-98BA-3640-AAAF-74C1323C704B}"/>
              </a:ext>
            </a:extLst>
          </p:cNvPr>
          <p:cNvSpPr txBox="1"/>
          <p:nvPr/>
        </p:nvSpPr>
        <p:spPr>
          <a:xfrm>
            <a:off x="2589193" y="4260195"/>
            <a:ext cx="9396745" cy="1384995"/>
          </a:xfrm>
          <a:prstGeom prst="rect">
            <a:avLst/>
          </a:prstGeom>
          <a:noFill/>
        </p:spPr>
        <p:txBody>
          <a:bodyPr wrap="square" rtlCol="0">
            <a:spAutoFit/>
          </a:bodyPr>
          <a:lstStyle/>
          <a:p>
            <a:r>
              <a:rPr lang="en-GB" sz="2800" dirty="0">
                <a:solidFill>
                  <a:srgbClr val="000000"/>
                </a:solidFill>
                <a:latin typeface="+mj-lt"/>
              </a:rPr>
              <a:t>That’s right! Milk or water are much better to drink as fizzy drinks are full of sugar. And if we have too much sugar it can damage our teeth! </a:t>
            </a:r>
          </a:p>
        </p:txBody>
      </p:sp>
      <p:sp>
        <p:nvSpPr>
          <p:cNvPr id="5" name="Rounded Rectangle 4">
            <a:extLst>
              <a:ext uri="{FF2B5EF4-FFF2-40B4-BE49-F238E27FC236}">
                <a16:creationId xmlns:a16="http://schemas.microsoft.com/office/drawing/2014/main" id="{F7272FCA-5F25-F248-A369-367D25A43604}"/>
              </a:ext>
            </a:extLst>
          </p:cNvPr>
          <p:cNvSpPr/>
          <p:nvPr/>
        </p:nvSpPr>
        <p:spPr>
          <a:xfrm>
            <a:off x="2492211" y="3827644"/>
            <a:ext cx="9284152" cy="181754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30AC44FF-02E7-174F-AC47-1C1FD763CA55}"/>
              </a:ext>
            </a:extLst>
          </p:cNvPr>
          <p:cNvPicPr>
            <a:picLocks noChangeAspect="1"/>
          </p:cNvPicPr>
          <p:nvPr/>
        </p:nvPicPr>
        <p:blipFill>
          <a:blip r:embed="rId2"/>
          <a:stretch>
            <a:fillRect/>
          </a:stretch>
        </p:blipFill>
        <p:spPr>
          <a:xfrm>
            <a:off x="383989" y="1958788"/>
            <a:ext cx="2205204" cy="1824996"/>
          </a:xfrm>
          <a:prstGeom prst="rect">
            <a:avLst/>
          </a:prstGeom>
        </p:spPr>
      </p:pic>
    </p:spTree>
    <p:extLst>
      <p:ext uri="{BB962C8B-B14F-4D97-AF65-F5344CB8AC3E}">
        <p14:creationId xmlns:p14="http://schemas.microsoft.com/office/powerpoint/2010/main" val="214906813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970727" y="192988"/>
            <a:ext cx="9362940" cy="2123658"/>
          </a:xfrm>
          <a:prstGeom prst="rect">
            <a:avLst/>
          </a:prstGeom>
          <a:noFill/>
        </p:spPr>
        <p:txBody>
          <a:bodyPr wrap="square" rtlCol="0">
            <a:spAutoFit/>
          </a:bodyPr>
          <a:lstStyle/>
          <a:p>
            <a:r>
              <a:rPr lang="en-GB"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Captain Dentist asks, ‘Why is it important to visit your dentist at least once or twice a year?’</a:t>
            </a:r>
          </a:p>
        </p:txBody>
      </p:sp>
      <p:sp>
        <p:nvSpPr>
          <p:cNvPr id="4" name="Rectangle 3">
            <a:extLst>
              <a:ext uri="{FF2B5EF4-FFF2-40B4-BE49-F238E27FC236}">
                <a16:creationId xmlns:a16="http://schemas.microsoft.com/office/drawing/2014/main" id="{B5FE92CC-2197-7843-B633-559F461C6990}"/>
              </a:ext>
            </a:extLst>
          </p:cNvPr>
          <p:cNvSpPr/>
          <p:nvPr/>
        </p:nvSpPr>
        <p:spPr>
          <a:xfrm>
            <a:off x="3136981" y="3394888"/>
            <a:ext cx="7216462" cy="1815882"/>
          </a:xfrm>
          <a:prstGeom prst="rect">
            <a:avLst/>
          </a:prstGeom>
        </p:spPr>
        <p:txBody>
          <a:bodyPr wrap="square">
            <a:spAutoFit/>
          </a:bodyPr>
          <a:lstStyle/>
          <a:p>
            <a:r>
              <a:rPr lang="en-AU" sz="2800" dirty="0">
                <a:solidFill>
                  <a:srgbClr val="000000"/>
                </a:solidFill>
                <a:latin typeface="+mj-lt"/>
              </a:rPr>
              <a:t>That’s right! Your dentist will look out for any problems and clean and polish your teeth. If necessary the dentist will take X-rays to get a better picture of what is going on in your mouth. </a:t>
            </a:r>
            <a:endParaRPr lang="en-US" sz="2800" dirty="0">
              <a:solidFill>
                <a:srgbClr val="000000"/>
              </a:solidFill>
              <a:latin typeface="+mj-lt"/>
            </a:endParaRPr>
          </a:p>
        </p:txBody>
      </p:sp>
      <p:sp>
        <p:nvSpPr>
          <p:cNvPr id="9" name="Rounded Rectangle 8">
            <a:extLst>
              <a:ext uri="{FF2B5EF4-FFF2-40B4-BE49-F238E27FC236}">
                <a16:creationId xmlns:a16="http://schemas.microsoft.com/office/drawing/2014/main" id="{B2FF4DBA-CA7A-A14C-B16C-A1CFC2752D2E}"/>
              </a:ext>
            </a:extLst>
          </p:cNvPr>
          <p:cNvSpPr/>
          <p:nvPr/>
        </p:nvSpPr>
        <p:spPr>
          <a:xfrm>
            <a:off x="3136981" y="3452823"/>
            <a:ext cx="7508383" cy="170001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DBC1797E-23FB-9D47-B973-C3625C6B7C45}"/>
              </a:ext>
            </a:extLst>
          </p:cNvPr>
          <p:cNvPicPr>
            <a:picLocks noChangeAspect="1"/>
          </p:cNvPicPr>
          <p:nvPr/>
        </p:nvPicPr>
        <p:blipFill>
          <a:blip r:embed="rId2"/>
          <a:stretch>
            <a:fillRect/>
          </a:stretch>
        </p:blipFill>
        <p:spPr>
          <a:xfrm>
            <a:off x="504650" y="605118"/>
            <a:ext cx="1826427" cy="5174876"/>
          </a:xfrm>
          <a:prstGeom prst="rect">
            <a:avLst/>
          </a:prstGeom>
        </p:spPr>
      </p:pic>
    </p:spTree>
    <p:extLst>
      <p:ext uri="{BB962C8B-B14F-4D97-AF65-F5344CB8AC3E}">
        <p14:creationId xmlns:p14="http://schemas.microsoft.com/office/powerpoint/2010/main" val="68214899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758225" y="345388"/>
            <a:ext cx="9362940" cy="1446550"/>
          </a:xfrm>
          <a:prstGeom prst="rect">
            <a:avLst/>
          </a:prstGeom>
          <a:noFill/>
        </p:spPr>
        <p:txBody>
          <a:bodyPr wrap="square" rtlCol="0">
            <a:spAutoFit/>
          </a:bodyPr>
          <a:lstStyle/>
          <a:p>
            <a:r>
              <a:rPr lang="en-GB"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Why is fluoride a great ingredient to protect our teeth?</a:t>
            </a:r>
          </a:p>
        </p:txBody>
      </p:sp>
      <p:sp>
        <p:nvSpPr>
          <p:cNvPr id="4" name="Rectangle 3">
            <a:extLst>
              <a:ext uri="{FF2B5EF4-FFF2-40B4-BE49-F238E27FC236}">
                <a16:creationId xmlns:a16="http://schemas.microsoft.com/office/drawing/2014/main" id="{B5FE92CC-2197-7843-B633-559F461C6990}"/>
              </a:ext>
            </a:extLst>
          </p:cNvPr>
          <p:cNvSpPr/>
          <p:nvPr/>
        </p:nvSpPr>
        <p:spPr>
          <a:xfrm>
            <a:off x="2758225" y="3464696"/>
            <a:ext cx="7216462" cy="954107"/>
          </a:xfrm>
          <a:prstGeom prst="rect">
            <a:avLst/>
          </a:prstGeom>
        </p:spPr>
        <p:txBody>
          <a:bodyPr wrap="square">
            <a:spAutoFit/>
          </a:bodyPr>
          <a:lstStyle/>
          <a:p>
            <a:r>
              <a:rPr lang="en-AU" sz="2800" dirty="0">
                <a:solidFill>
                  <a:srgbClr val="000000"/>
                </a:solidFill>
                <a:latin typeface="+mj-lt"/>
              </a:rPr>
              <a:t>Fluoride is a special ingredient that makes your teeth stronger. </a:t>
            </a:r>
            <a:endParaRPr lang="en-US" sz="2800" dirty="0">
              <a:solidFill>
                <a:srgbClr val="000000"/>
              </a:solidFill>
              <a:latin typeface="+mj-lt"/>
            </a:endParaRPr>
          </a:p>
        </p:txBody>
      </p:sp>
      <p:sp>
        <p:nvSpPr>
          <p:cNvPr id="7" name="Rounded Rectangle 6">
            <a:extLst>
              <a:ext uri="{FF2B5EF4-FFF2-40B4-BE49-F238E27FC236}">
                <a16:creationId xmlns:a16="http://schemas.microsoft.com/office/drawing/2014/main" id="{DDF7405D-523A-3B45-97E2-E65C9DCE628B}"/>
              </a:ext>
            </a:extLst>
          </p:cNvPr>
          <p:cNvSpPr/>
          <p:nvPr/>
        </p:nvSpPr>
        <p:spPr>
          <a:xfrm>
            <a:off x="2539826" y="3087756"/>
            <a:ext cx="9092485" cy="170001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65BEFB2E-E052-A14B-B3DF-77DE29F0D3FE}"/>
              </a:ext>
            </a:extLst>
          </p:cNvPr>
          <p:cNvPicPr>
            <a:picLocks noChangeAspect="1"/>
          </p:cNvPicPr>
          <p:nvPr/>
        </p:nvPicPr>
        <p:blipFill>
          <a:blip r:embed="rId2"/>
          <a:stretch>
            <a:fillRect/>
          </a:stretch>
        </p:blipFill>
        <p:spPr>
          <a:xfrm>
            <a:off x="444223" y="804271"/>
            <a:ext cx="2095603" cy="2283485"/>
          </a:xfrm>
          <a:prstGeom prst="rect">
            <a:avLst/>
          </a:prstGeom>
        </p:spPr>
      </p:pic>
    </p:spTree>
    <p:extLst>
      <p:ext uri="{BB962C8B-B14F-4D97-AF65-F5344CB8AC3E}">
        <p14:creationId xmlns:p14="http://schemas.microsoft.com/office/powerpoint/2010/main" val="176976324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277069097"/>
              </p:ext>
            </p:extLst>
          </p:nvPr>
        </p:nvGraphicFramePr>
        <p:xfrm>
          <a:off x="0" y="0"/>
          <a:ext cx="12192000" cy="701040"/>
        </p:xfrm>
        <a:graphic>
          <a:graphicData uri="http://schemas.openxmlformats.org/drawingml/2006/table">
            <a:tbl>
              <a:tblPr/>
              <a:tblGrid>
                <a:gridCol w="12192000">
                  <a:extLst>
                    <a:ext uri="{9D8B030D-6E8A-4147-A177-3AD203B41FA5}">
                      <a16:colId xmlns:a16="http://schemas.microsoft.com/office/drawing/2014/main" val="20000"/>
                    </a:ext>
                  </a:extLst>
                </a:gridCol>
              </a:tblGrid>
              <a:tr h="0">
                <a:tc>
                  <a:txBody>
                    <a:bodyPr/>
                    <a:lstStyle/>
                    <a:p>
                      <a:r>
                        <a:rPr lang="en-GB" sz="40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n-lt"/>
                          <a:ea typeface="+mn-ea"/>
                          <a:cs typeface="+mn-cs"/>
                        </a:rPr>
                        <a:t>Activity – Incredible Brush has a task for you to do! </a:t>
                      </a:r>
                    </a:p>
                  </a:txBody>
                  <a:tcPr anchor="ctr">
                    <a:lnL>
                      <a:noFill/>
                    </a:lnL>
                    <a:lnR>
                      <a:noFill/>
                    </a:lnR>
                    <a:lnT>
                      <a:noFill/>
                    </a:lnT>
                    <a:lnB>
                      <a:noFill/>
                    </a:lnB>
                    <a:solidFill>
                      <a:schemeClr val="accent1">
                        <a:lumMod val="40000"/>
                        <a:lumOff val="60000"/>
                      </a:schemeClr>
                    </a:solidFill>
                  </a:tcPr>
                </a:tc>
                <a:extLst>
                  <a:ext uri="{0D108BD9-81ED-4DB2-BD59-A6C34878D82A}">
                    <a16:rowId xmlns:a16="http://schemas.microsoft.com/office/drawing/2014/main" val="10000"/>
                  </a:ext>
                </a:extLst>
              </a:tr>
            </a:tbl>
          </a:graphicData>
        </a:graphic>
      </p:graphicFrame>
      <p:graphicFrame>
        <p:nvGraphicFramePr>
          <p:cNvPr id="3" name="Table 2">
            <a:extLst>
              <a:ext uri="{FF2B5EF4-FFF2-40B4-BE49-F238E27FC236}">
                <a16:creationId xmlns:a16="http://schemas.microsoft.com/office/drawing/2014/main" id="{59087864-177D-0E4D-8374-8455882E74AD}"/>
              </a:ext>
            </a:extLst>
          </p:cNvPr>
          <p:cNvGraphicFramePr>
            <a:graphicFrameLocks noGrp="1"/>
          </p:cNvGraphicFramePr>
          <p:nvPr>
            <p:extLst>
              <p:ext uri="{D42A27DB-BD31-4B8C-83A1-F6EECF244321}">
                <p14:modId xmlns:p14="http://schemas.microsoft.com/office/powerpoint/2010/main" val="179202603"/>
              </p:ext>
            </p:extLst>
          </p:nvPr>
        </p:nvGraphicFramePr>
        <p:xfrm>
          <a:off x="302654" y="851707"/>
          <a:ext cx="6040581" cy="3238500"/>
        </p:xfrm>
        <a:graphic>
          <a:graphicData uri="http://schemas.openxmlformats.org/drawingml/2006/table">
            <a:tbl>
              <a:tblPr/>
              <a:tblGrid>
                <a:gridCol w="6040581">
                  <a:extLst>
                    <a:ext uri="{9D8B030D-6E8A-4147-A177-3AD203B41FA5}">
                      <a16:colId xmlns:a16="http://schemas.microsoft.com/office/drawing/2014/main" val="20000"/>
                    </a:ext>
                  </a:extLst>
                </a:gridCol>
              </a:tblGrid>
              <a:tr h="0">
                <a:tc>
                  <a:txBody>
                    <a:bodyPr/>
                    <a:lstStyle/>
                    <a:p>
                      <a:endParaRPr lang="en-GB" sz="1050" b="1" u="none"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n-lt"/>
                        <a:ea typeface="+mn-ea"/>
                        <a:cs typeface="+mn-cs"/>
                      </a:endParaRPr>
                    </a:p>
                    <a:p>
                      <a:pPr marL="0" algn="l" defTabSz="914400" rtl="0" eaLnBrk="1" latinLnBrk="0" hangingPunct="1"/>
                      <a:r>
                        <a:rPr lang="en-GB" sz="2800" kern="1200" dirty="0">
                          <a:solidFill>
                            <a:srgbClr val="000000"/>
                          </a:solidFill>
                          <a:latin typeface="+mj-lt"/>
                          <a:ea typeface="+mn-ea"/>
                          <a:cs typeface="+mn-cs"/>
                        </a:rPr>
                        <a:t>When we brush our teeth it is important to brush all parts of our tooth. </a:t>
                      </a:r>
                    </a:p>
                    <a:p>
                      <a:pPr marL="0" algn="l" defTabSz="914400" rtl="0" eaLnBrk="1" latinLnBrk="0" hangingPunct="1"/>
                      <a:endParaRPr lang="en-GB" sz="2800" kern="1200" dirty="0">
                        <a:solidFill>
                          <a:srgbClr val="000000"/>
                        </a:solidFill>
                        <a:latin typeface="+mj-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2800" kern="1200" dirty="0">
                          <a:solidFill>
                            <a:srgbClr val="000000"/>
                          </a:solidFill>
                          <a:latin typeface="+mj-lt"/>
                          <a:ea typeface="+mn-ea"/>
                          <a:cs typeface="+mn-cs"/>
                        </a:rPr>
                        <a:t>To practice, have a go using an old toothbrush and white paint to brush egg pots. Turn them upside down and paint the whole pot white. </a:t>
                      </a:r>
                    </a:p>
                  </a:txBody>
                  <a:tcPr anchor="ctr">
                    <a:lnL>
                      <a:noFill/>
                    </a:lnL>
                    <a:lnR>
                      <a:noFill/>
                    </a:lnR>
                    <a:lnT>
                      <a:noFill/>
                    </a:lnT>
                    <a:lnB>
                      <a:noFill/>
                    </a:lnB>
                    <a:noFill/>
                  </a:tcPr>
                </a:tc>
                <a:extLst>
                  <a:ext uri="{0D108BD9-81ED-4DB2-BD59-A6C34878D82A}">
                    <a16:rowId xmlns:a16="http://schemas.microsoft.com/office/drawing/2014/main" val="10000"/>
                  </a:ext>
                </a:extLst>
              </a:tr>
            </a:tbl>
          </a:graphicData>
        </a:graphic>
      </p:graphicFrame>
      <p:sp>
        <p:nvSpPr>
          <p:cNvPr id="6" name="TextBox 5">
            <a:extLst>
              <a:ext uri="{FF2B5EF4-FFF2-40B4-BE49-F238E27FC236}">
                <a16:creationId xmlns:a16="http://schemas.microsoft.com/office/drawing/2014/main" id="{E4B9A643-A5E1-584F-BCF9-7B54E2BBA2F8}"/>
              </a:ext>
            </a:extLst>
          </p:cNvPr>
          <p:cNvSpPr txBox="1"/>
          <p:nvPr/>
        </p:nvSpPr>
        <p:spPr>
          <a:xfrm>
            <a:off x="302654" y="6263640"/>
            <a:ext cx="11889346" cy="646331"/>
          </a:xfrm>
          <a:prstGeom prst="rect">
            <a:avLst/>
          </a:prstGeom>
          <a:noFill/>
        </p:spPr>
        <p:txBody>
          <a:bodyPr wrap="square" rtlCol="0">
            <a:spAutoFit/>
          </a:bodyPr>
          <a:lstStyle/>
          <a:p>
            <a:pPr algn="ctr"/>
            <a:r>
              <a:rPr lang="en-GB" sz="36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Don’t forget to floss! </a:t>
            </a:r>
          </a:p>
        </p:txBody>
      </p:sp>
      <p:pic>
        <p:nvPicPr>
          <p:cNvPr id="2" name="Picture 1">
            <a:extLst>
              <a:ext uri="{FF2B5EF4-FFF2-40B4-BE49-F238E27FC236}">
                <a16:creationId xmlns:a16="http://schemas.microsoft.com/office/drawing/2014/main" id="{E41BF428-11CD-3341-894D-3457A342568A}"/>
              </a:ext>
            </a:extLst>
          </p:cNvPr>
          <p:cNvPicPr>
            <a:picLocks noChangeAspect="1"/>
          </p:cNvPicPr>
          <p:nvPr/>
        </p:nvPicPr>
        <p:blipFill>
          <a:blip r:embed="rId2"/>
          <a:stretch>
            <a:fillRect/>
          </a:stretch>
        </p:blipFill>
        <p:spPr>
          <a:xfrm>
            <a:off x="7332241" y="1920738"/>
            <a:ext cx="4708015" cy="3531011"/>
          </a:xfrm>
          <a:prstGeom prst="rect">
            <a:avLst/>
          </a:prstGeom>
        </p:spPr>
      </p:pic>
      <p:pic>
        <p:nvPicPr>
          <p:cNvPr id="9" name="Picture 8">
            <a:extLst>
              <a:ext uri="{FF2B5EF4-FFF2-40B4-BE49-F238E27FC236}">
                <a16:creationId xmlns:a16="http://schemas.microsoft.com/office/drawing/2014/main" id="{5F847C22-CF24-0A47-B060-E175D048543A}"/>
              </a:ext>
            </a:extLst>
          </p:cNvPr>
          <p:cNvPicPr>
            <a:picLocks noChangeAspect="1"/>
          </p:cNvPicPr>
          <p:nvPr/>
        </p:nvPicPr>
        <p:blipFill>
          <a:blip r:embed="rId3"/>
          <a:stretch>
            <a:fillRect/>
          </a:stretch>
        </p:blipFill>
        <p:spPr>
          <a:xfrm flipH="1">
            <a:off x="-1" y="4946073"/>
            <a:ext cx="1018471" cy="1911927"/>
          </a:xfrm>
          <a:prstGeom prst="rect">
            <a:avLst/>
          </a:prstGeom>
        </p:spPr>
      </p:pic>
      <p:sp>
        <p:nvSpPr>
          <p:cNvPr id="4" name="Rectangle 3">
            <a:extLst>
              <a:ext uri="{FF2B5EF4-FFF2-40B4-BE49-F238E27FC236}">
                <a16:creationId xmlns:a16="http://schemas.microsoft.com/office/drawing/2014/main" id="{5FDF3B11-BAE0-3442-8DD6-F37EFE5B5FA2}"/>
              </a:ext>
            </a:extLst>
          </p:cNvPr>
          <p:cNvSpPr/>
          <p:nvPr/>
        </p:nvSpPr>
        <p:spPr>
          <a:xfrm>
            <a:off x="1852929" y="4572459"/>
            <a:ext cx="4866526" cy="1384995"/>
          </a:xfrm>
          <a:prstGeom prst="rect">
            <a:avLst/>
          </a:prstGeom>
        </p:spPr>
        <p:txBody>
          <a:bodyPr wrap="square">
            <a:spAutoFit/>
          </a:bodyPr>
          <a:lstStyle/>
          <a:p>
            <a:r>
              <a:rPr lang="en-GB" sz="2800" b="1" dirty="0">
                <a:solidFill>
                  <a:srgbClr val="000000"/>
                </a:solidFill>
                <a:latin typeface="+mj-lt"/>
              </a:rPr>
              <a:t>Alternate Activity:</a:t>
            </a:r>
          </a:p>
          <a:p>
            <a:r>
              <a:rPr lang="en-GB" sz="2800" dirty="0">
                <a:solidFill>
                  <a:srgbClr val="000000"/>
                </a:solidFill>
                <a:latin typeface="+mj-lt"/>
              </a:rPr>
              <a:t>Do the same activity but use our template of a tooth provided. </a:t>
            </a:r>
          </a:p>
        </p:txBody>
      </p:sp>
    </p:spTree>
    <p:extLst>
      <p:ext uri="{BB962C8B-B14F-4D97-AF65-F5344CB8AC3E}">
        <p14:creationId xmlns:p14="http://schemas.microsoft.com/office/powerpoint/2010/main" val="145147577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9118800" y="1256033"/>
            <a:ext cx="2064730" cy="830997"/>
          </a:xfrm>
          <a:prstGeom prst="rect">
            <a:avLst/>
          </a:prstGeom>
          <a:noFill/>
        </p:spPr>
        <p:txBody>
          <a:bodyPr wrap="square" rtlCol="0">
            <a:spAutoFit/>
          </a:bodyPr>
          <a:lstStyle/>
          <a:p>
            <a:pPr algn="ctr"/>
            <a:r>
              <a:rPr lang="en-GB" sz="4800" b="1" dirty="0"/>
              <a:t>2</a:t>
            </a:r>
          </a:p>
        </p:txBody>
      </p:sp>
      <p:sp>
        <p:nvSpPr>
          <p:cNvPr id="2" name="TextBox 1"/>
          <p:cNvSpPr txBox="1"/>
          <p:nvPr/>
        </p:nvSpPr>
        <p:spPr>
          <a:xfrm>
            <a:off x="4793304" y="0"/>
            <a:ext cx="2605393" cy="1015663"/>
          </a:xfrm>
          <a:prstGeom prst="rect">
            <a:avLst/>
          </a:prstGeom>
          <a:noFill/>
        </p:spPr>
        <p:txBody>
          <a:bodyPr wrap="none" rtlCol="0">
            <a:spAutoFit/>
          </a:bodyPr>
          <a:lstStyle/>
          <a:p>
            <a:r>
              <a:rPr lang="en-GB" sz="6000" b="1" u="sng"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Plenary</a:t>
            </a:r>
            <a:endParaRPr lang="en-GB" sz="6000" b="1" u="sng" dirty="0">
              <a:solidFill>
                <a:srgbClr val="FF0000"/>
              </a:solidFill>
            </a:endParaRPr>
          </a:p>
        </p:txBody>
      </p:sp>
      <p:sp>
        <p:nvSpPr>
          <p:cNvPr id="3" name="TextBox 2"/>
          <p:cNvSpPr txBox="1"/>
          <p:nvPr/>
        </p:nvSpPr>
        <p:spPr>
          <a:xfrm>
            <a:off x="296100" y="2501901"/>
            <a:ext cx="11599799" cy="1138773"/>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en-GB" sz="2800" dirty="0">
                <a:latin typeface="+mj-lt"/>
              </a:rPr>
              <a:t>Turn to the person next to you again and smile. </a:t>
            </a:r>
          </a:p>
          <a:p>
            <a:endParaRPr lang="en-GB" sz="1100" dirty="0">
              <a:latin typeface="+mj-lt"/>
            </a:endParaRPr>
          </a:p>
          <a:p>
            <a:r>
              <a:rPr lang="en-GB" sz="2800" dirty="0">
                <a:latin typeface="+mj-lt"/>
              </a:rPr>
              <a:t>Tell one another why our teeth are important and how we can look after them. </a:t>
            </a:r>
          </a:p>
        </p:txBody>
      </p:sp>
      <p:pic>
        <p:nvPicPr>
          <p:cNvPr id="5" name="Picture 4"/>
          <p:cNvPicPr>
            <a:picLocks noChangeAspect="1"/>
          </p:cNvPicPr>
          <p:nvPr/>
        </p:nvPicPr>
        <p:blipFill rotWithShape="1">
          <a:blip r:embed="rId2" cstate="print">
            <a:extLst>
              <a:ext uri="{28A0092B-C50C-407E-A947-70E740481C1C}">
                <a14:useLocalDpi xmlns:a14="http://schemas.microsoft.com/office/drawing/2010/main" val="0"/>
              </a:ext>
            </a:extLst>
          </a:blip>
          <a:srcRect l="53883" t="13096" r="23354" b="52126"/>
          <a:stretch/>
        </p:blipFill>
        <p:spPr>
          <a:xfrm>
            <a:off x="5553074" y="5464210"/>
            <a:ext cx="1400175" cy="1384265"/>
          </a:xfrm>
          <a:prstGeom prst="ellipse">
            <a:avLst/>
          </a:prstGeom>
        </p:spPr>
      </p:pic>
      <p:sp>
        <p:nvSpPr>
          <p:cNvPr id="6" name="TextBox 5"/>
          <p:cNvSpPr txBox="1"/>
          <p:nvPr/>
        </p:nvSpPr>
        <p:spPr>
          <a:xfrm>
            <a:off x="296100" y="1096493"/>
            <a:ext cx="7544784" cy="1077218"/>
          </a:xfrm>
          <a:prstGeom prst="rect">
            <a:avLst/>
          </a:prstGeom>
          <a:noFill/>
        </p:spPr>
        <p:txBody>
          <a:bodyPr wrap="square" rtlCol="0">
            <a:spAutoFit/>
          </a:bodyPr>
          <a:lstStyle/>
          <a:p>
            <a:r>
              <a:rPr lang="en-GB" sz="3200" b="1" dirty="0"/>
              <a:t>How many times should we brush our teeth a day? </a:t>
            </a:r>
          </a:p>
        </p:txBody>
      </p:sp>
      <p:sp>
        <p:nvSpPr>
          <p:cNvPr id="7" name="Rounded Rectangle 6"/>
          <p:cNvSpPr/>
          <p:nvPr/>
        </p:nvSpPr>
        <p:spPr>
          <a:xfrm>
            <a:off x="9142533" y="1217634"/>
            <a:ext cx="2064730" cy="830997"/>
          </a:xfrm>
          <a:prstGeom prst="roundRe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en-GB"/>
          </a:p>
        </p:txBody>
      </p:sp>
      <p:pic>
        <p:nvPicPr>
          <p:cNvPr id="4" name="Picture 3">
            <a:extLst>
              <a:ext uri="{FF2B5EF4-FFF2-40B4-BE49-F238E27FC236}">
                <a16:creationId xmlns:a16="http://schemas.microsoft.com/office/drawing/2014/main" id="{0DEC6DF2-DC41-4447-B77F-08A4FC4D3946}"/>
              </a:ext>
            </a:extLst>
          </p:cNvPr>
          <p:cNvPicPr>
            <a:picLocks noChangeAspect="1"/>
          </p:cNvPicPr>
          <p:nvPr/>
        </p:nvPicPr>
        <p:blipFill>
          <a:blip r:embed="rId3"/>
          <a:stretch>
            <a:fillRect/>
          </a:stretch>
        </p:blipFill>
        <p:spPr>
          <a:xfrm>
            <a:off x="9898386" y="4745017"/>
            <a:ext cx="1997513" cy="1957261"/>
          </a:xfrm>
          <a:prstGeom prst="rect">
            <a:avLst/>
          </a:prstGeom>
        </p:spPr>
      </p:pic>
      <p:pic>
        <p:nvPicPr>
          <p:cNvPr id="13" name="Picture 12">
            <a:extLst>
              <a:ext uri="{FF2B5EF4-FFF2-40B4-BE49-F238E27FC236}">
                <a16:creationId xmlns:a16="http://schemas.microsoft.com/office/drawing/2014/main" id="{3A53373B-3251-A64F-BFF9-2169FA4993F0}"/>
              </a:ext>
            </a:extLst>
          </p:cNvPr>
          <p:cNvPicPr>
            <a:picLocks noChangeAspect="1"/>
          </p:cNvPicPr>
          <p:nvPr/>
        </p:nvPicPr>
        <p:blipFill>
          <a:blip r:embed="rId4"/>
          <a:stretch>
            <a:fillRect/>
          </a:stretch>
        </p:blipFill>
        <p:spPr>
          <a:xfrm>
            <a:off x="296100" y="5600083"/>
            <a:ext cx="1501899" cy="1112518"/>
          </a:xfrm>
          <a:prstGeom prst="rect">
            <a:avLst/>
          </a:prstGeom>
        </p:spPr>
      </p:pic>
      <p:sp>
        <p:nvSpPr>
          <p:cNvPr id="15" name="TextBox 14">
            <a:extLst>
              <a:ext uri="{FF2B5EF4-FFF2-40B4-BE49-F238E27FC236}">
                <a16:creationId xmlns:a16="http://schemas.microsoft.com/office/drawing/2014/main" id="{4B8B53E9-021A-4343-8EF5-C7509038ECA0}"/>
              </a:ext>
            </a:extLst>
          </p:cNvPr>
          <p:cNvSpPr txBox="1"/>
          <p:nvPr/>
        </p:nvSpPr>
        <p:spPr>
          <a:xfrm>
            <a:off x="1797998" y="4065000"/>
            <a:ext cx="9015775" cy="1200329"/>
          </a:xfrm>
          <a:prstGeom prst="rect">
            <a:avLst/>
          </a:prstGeom>
          <a:noFill/>
        </p:spPr>
        <p:txBody>
          <a:bodyPr wrap="square" rtlCol="0">
            <a:spAutoFit/>
          </a:bodyPr>
          <a:lstStyle/>
          <a:p>
            <a:pPr algn="ctr"/>
            <a:r>
              <a:rPr lang="en-US" sz="2400" dirty="0">
                <a:latin typeface="+mj-lt"/>
              </a:rPr>
              <a:t>#</a:t>
            </a:r>
            <a:r>
              <a:rPr lang="en-US" sz="2400" dirty="0" err="1">
                <a:latin typeface="+mj-lt"/>
              </a:rPr>
              <a:t>HomeAction</a:t>
            </a:r>
            <a:r>
              <a:rPr lang="en-US" sz="2400" dirty="0">
                <a:latin typeface="+mj-lt"/>
              </a:rPr>
              <a:t> </a:t>
            </a:r>
          </a:p>
          <a:p>
            <a:r>
              <a:rPr lang="en-US" sz="2400" dirty="0">
                <a:latin typeface="+mj-lt"/>
              </a:rPr>
              <a:t>When you get home discuss with the family all the ways you can look after your teeth. You may teach your family something new! </a:t>
            </a:r>
          </a:p>
        </p:txBody>
      </p:sp>
    </p:spTree>
    <p:extLst>
      <p:ext uri="{BB962C8B-B14F-4D97-AF65-F5344CB8AC3E}">
        <p14:creationId xmlns:p14="http://schemas.microsoft.com/office/powerpoint/2010/main" val="29128247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EE8109F-4731-0640-BC7A-6402EDB47D36}"/>
              </a:ext>
            </a:extLst>
          </p:cNvPr>
          <p:cNvSpPr/>
          <p:nvPr/>
        </p:nvSpPr>
        <p:spPr>
          <a:xfrm>
            <a:off x="171718" y="936285"/>
            <a:ext cx="11848563" cy="3847207"/>
          </a:xfrm>
          <a:prstGeom prst="rect">
            <a:avLst/>
          </a:prstGeom>
          <a:ln w="25400">
            <a:solidFill>
              <a:schemeClr val="accent5"/>
            </a:solidFill>
          </a:ln>
        </p:spPr>
        <p:txBody>
          <a:bodyPr wrap="square">
            <a:spAutoFit/>
          </a:bodyPr>
          <a:lstStyle/>
          <a:p>
            <a:r>
              <a:rPr lang="en-AU" sz="2800" b="1" dirty="0"/>
              <a:t>KS1 Learning opportunities in Health and Wellbeing</a:t>
            </a:r>
          </a:p>
          <a:p>
            <a:r>
              <a:rPr lang="en-AU" sz="2400" b="1" dirty="0"/>
              <a:t>Healthy Lifestyles (Physical Wellbeing)</a:t>
            </a:r>
          </a:p>
          <a:p>
            <a:r>
              <a:rPr lang="en-AU" sz="2400" i="1" dirty="0"/>
              <a:t>Pupils learn... </a:t>
            </a:r>
          </a:p>
          <a:p>
            <a:endParaRPr lang="en-AU" sz="2400" i="1" dirty="0"/>
          </a:p>
          <a:p>
            <a:r>
              <a:rPr lang="en-AU" sz="2400" b="1" dirty="0"/>
              <a:t>H1</a:t>
            </a:r>
            <a:r>
              <a:rPr lang="en-AU" sz="2400" dirty="0"/>
              <a:t>. about what keeping healthy means; different ways to keep healthy</a:t>
            </a:r>
          </a:p>
          <a:p>
            <a:r>
              <a:rPr lang="en-AU" sz="2400" b="1" dirty="0"/>
              <a:t>H2. </a:t>
            </a:r>
            <a:r>
              <a:rPr lang="en-AU" sz="2400" dirty="0"/>
              <a:t>about foods that support good health and the risks of eating too  much sugar</a:t>
            </a:r>
          </a:p>
          <a:p>
            <a:r>
              <a:rPr lang="en-AU" sz="2400" b="1" dirty="0"/>
              <a:t>H5. </a:t>
            </a:r>
            <a:r>
              <a:rPr lang="en-AU" sz="2400" dirty="0"/>
              <a:t>about simple hygiene routines that can stop germs from spreading</a:t>
            </a:r>
          </a:p>
          <a:p>
            <a:r>
              <a:rPr lang="en-AU" sz="2400" b="1" dirty="0"/>
              <a:t>H7. </a:t>
            </a:r>
            <a:r>
              <a:rPr lang="en-AU" sz="2400" dirty="0"/>
              <a:t>about dental care and visiting the dentist; how to brush teeth correctly; food and drink that support dental health</a:t>
            </a:r>
            <a:endParaRPr lang="en-AU" sz="2000" dirty="0"/>
          </a:p>
          <a:p>
            <a:endParaRPr lang="en-AU" sz="2000" dirty="0">
              <a:effectLst/>
            </a:endParaRPr>
          </a:p>
        </p:txBody>
      </p:sp>
      <p:graphicFrame>
        <p:nvGraphicFramePr>
          <p:cNvPr id="4" name="Table 3">
            <a:extLst>
              <a:ext uri="{FF2B5EF4-FFF2-40B4-BE49-F238E27FC236}">
                <a16:creationId xmlns:a16="http://schemas.microsoft.com/office/drawing/2014/main" id="{7B1B86AC-B896-B242-BFB5-3EB578C2D408}"/>
              </a:ext>
            </a:extLst>
          </p:cNvPr>
          <p:cNvGraphicFramePr>
            <a:graphicFrameLocks noGrp="1"/>
          </p:cNvGraphicFramePr>
          <p:nvPr>
            <p:extLst/>
          </p:nvPr>
        </p:nvGraphicFramePr>
        <p:xfrm>
          <a:off x="0" y="0"/>
          <a:ext cx="12192000" cy="731520"/>
        </p:xfrm>
        <a:graphic>
          <a:graphicData uri="http://schemas.openxmlformats.org/drawingml/2006/table">
            <a:tbl>
              <a:tblPr/>
              <a:tblGrid>
                <a:gridCol w="12192000">
                  <a:extLst>
                    <a:ext uri="{9D8B030D-6E8A-4147-A177-3AD203B41FA5}">
                      <a16:colId xmlns:a16="http://schemas.microsoft.com/office/drawing/2014/main" val="20000"/>
                    </a:ext>
                  </a:extLst>
                </a:gridCol>
              </a:tblGrid>
              <a:tr h="0">
                <a:tc>
                  <a:txBody>
                    <a:bodyPr/>
                    <a:lstStyle/>
                    <a:p>
                      <a:r>
                        <a:rPr lang="en-GB" sz="42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n-lt"/>
                          <a:ea typeface="+mn-ea"/>
                          <a:cs typeface="+mn-cs"/>
                        </a:rPr>
                        <a:t>PSHE – Programme of Study (UK) </a:t>
                      </a:r>
                    </a:p>
                  </a:txBody>
                  <a:tcPr anchor="ctr">
                    <a:lnL>
                      <a:noFill/>
                    </a:lnL>
                    <a:lnR>
                      <a:noFill/>
                    </a:lnR>
                    <a:lnT>
                      <a:noFill/>
                    </a:lnT>
                    <a:lnB>
                      <a:noFill/>
                    </a:lnB>
                    <a:solidFill>
                      <a:schemeClr val="accent1">
                        <a:lumMod val="40000"/>
                        <a:lumOff val="6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28835913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EE8109F-4731-0640-BC7A-6402EDB47D36}"/>
              </a:ext>
            </a:extLst>
          </p:cNvPr>
          <p:cNvSpPr/>
          <p:nvPr/>
        </p:nvSpPr>
        <p:spPr>
          <a:xfrm>
            <a:off x="894607" y="1152893"/>
            <a:ext cx="10402785" cy="1754326"/>
          </a:xfrm>
          <a:prstGeom prst="rect">
            <a:avLst/>
          </a:prstGeom>
          <a:ln w="25400">
            <a:solidFill>
              <a:schemeClr val="accent5"/>
            </a:solidFill>
          </a:ln>
        </p:spPr>
        <p:txBody>
          <a:bodyPr wrap="square">
            <a:spAutoFit/>
          </a:bodyPr>
          <a:lstStyle/>
          <a:p>
            <a:r>
              <a:rPr lang="en-GB" sz="2400" b="1" dirty="0">
                <a:solidFill>
                  <a:srgbClr val="333333"/>
                </a:solidFill>
                <a:latin typeface="proxima_nova_bold"/>
              </a:rPr>
              <a:t>Science Key Stages 1 and 2: </a:t>
            </a:r>
          </a:p>
          <a:p>
            <a:r>
              <a:rPr lang="en-GB" sz="2400" b="1" dirty="0">
                <a:solidFill>
                  <a:srgbClr val="333333"/>
                </a:solidFill>
                <a:latin typeface="proxima_nova_bold"/>
              </a:rPr>
              <a:t>Animals Including Humans</a:t>
            </a:r>
            <a:endParaRPr lang="en-AU" sz="2400" b="1" dirty="0">
              <a:solidFill>
                <a:srgbClr val="333333"/>
              </a:solidFill>
              <a:latin typeface="proxima_nova_bold"/>
            </a:endParaRPr>
          </a:p>
          <a:p>
            <a:pPr lvl="0"/>
            <a:endParaRPr lang="en-GB" sz="2000" dirty="0">
              <a:solidFill>
                <a:srgbClr val="333333"/>
              </a:solidFill>
              <a:latin typeface="proxima_nova_rgregular"/>
            </a:endParaRPr>
          </a:p>
          <a:p>
            <a:pPr lvl="0"/>
            <a:r>
              <a:rPr lang="en-GB" sz="2000" dirty="0">
                <a:solidFill>
                  <a:srgbClr val="333333"/>
                </a:solidFill>
                <a:latin typeface="proxima_nova_rgregular"/>
              </a:rPr>
              <a:t>Describe the importance for humans of exercise, eating the right amounts of different types of food, and hygiene </a:t>
            </a:r>
            <a:r>
              <a:rPr lang="en-GB" sz="2000" b="1" i="1" dirty="0">
                <a:solidFill>
                  <a:srgbClr val="333333"/>
                </a:solidFill>
                <a:latin typeface="proxima_nova_rgregular"/>
              </a:rPr>
              <a:t>(year 2)</a:t>
            </a:r>
          </a:p>
        </p:txBody>
      </p:sp>
      <p:graphicFrame>
        <p:nvGraphicFramePr>
          <p:cNvPr id="4" name="Table 3">
            <a:extLst>
              <a:ext uri="{FF2B5EF4-FFF2-40B4-BE49-F238E27FC236}">
                <a16:creationId xmlns:a16="http://schemas.microsoft.com/office/drawing/2014/main" id="{7B1B86AC-B896-B242-BFB5-3EB578C2D408}"/>
              </a:ext>
            </a:extLst>
          </p:cNvPr>
          <p:cNvGraphicFramePr>
            <a:graphicFrameLocks noGrp="1"/>
          </p:cNvGraphicFramePr>
          <p:nvPr>
            <p:extLst/>
          </p:nvPr>
        </p:nvGraphicFramePr>
        <p:xfrm>
          <a:off x="0" y="0"/>
          <a:ext cx="12192000" cy="731520"/>
        </p:xfrm>
        <a:graphic>
          <a:graphicData uri="http://schemas.openxmlformats.org/drawingml/2006/table">
            <a:tbl>
              <a:tblPr/>
              <a:tblGrid>
                <a:gridCol w="12192000">
                  <a:extLst>
                    <a:ext uri="{9D8B030D-6E8A-4147-A177-3AD203B41FA5}">
                      <a16:colId xmlns:a16="http://schemas.microsoft.com/office/drawing/2014/main" val="20000"/>
                    </a:ext>
                  </a:extLst>
                </a:gridCol>
              </a:tblGrid>
              <a:tr h="0">
                <a:tc>
                  <a:txBody>
                    <a:bodyPr/>
                    <a:lstStyle/>
                    <a:p>
                      <a:r>
                        <a:rPr lang="en-GB" sz="42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n-lt"/>
                          <a:ea typeface="+mn-ea"/>
                          <a:cs typeface="+mn-cs"/>
                        </a:rPr>
                        <a:t>English Curriculum Objectives</a:t>
                      </a:r>
                    </a:p>
                  </a:txBody>
                  <a:tcPr anchor="ctr">
                    <a:lnL>
                      <a:noFill/>
                    </a:lnL>
                    <a:lnR>
                      <a:noFill/>
                    </a:lnR>
                    <a:lnT>
                      <a:noFill/>
                    </a:lnT>
                    <a:lnB>
                      <a:noFill/>
                    </a:lnB>
                    <a:solidFill>
                      <a:schemeClr val="accent1">
                        <a:lumMod val="40000"/>
                        <a:lumOff val="6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13496247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Lesson 1</a:t>
            </a:r>
          </a:p>
        </p:txBody>
      </p:sp>
      <p:sp>
        <p:nvSpPr>
          <p:cNvPr id="5" name="TextBox 4"/>
          <p:cNvSpPr txBox="1"/>
          <p:nvPr/>
        </p:nvSpPr>
        <p:spPr>
          <a:xfrm>
            <a:off x="532548" y="2726870"/>
            <a:ext cx="4837941" cy="2308324"/>
          </a:xfrm>
          <a:prstGeom prst="rect">
            <a:avLst/>
          </a:prstGeom>
          <a:noFill/>
        </p:spPr>
        <p:txBody>
          <a:bodyPr wrap="square" rtlCol="0">
            <a:spAutoFit/>
          </a:bodyPr>
          <a:lstStyle/>
          <a:p>
            <a:r>
              <a:rPr lang="en-AU" sz="2400" b="1" dirty="0"/>
              <a:t>Learning Intentions: </a:t>
            </a:r>
          </a:p>
          <a:p>
            <a:endParaRPr lang="en-AU" sz="2400" b="1" i="1" dirty="0"/>
          </a:p>
          <a:p>
            <a:pPr marL="342900" indent="-342900">
              <a:buFont typeface="Arial" panose="020B0604020202020204" pitchFamily="34" charset="0"/>
              <a:buChar char="•"/>
            </a:pPr>
            <a:r>
              <a:rPr lang="en-AU" sz="2400" dirty="0"/>
              <a:t>Students understand the jobs their teeth do</a:t>
            </a:r>
          </a:p>
          <a:p>
            <a:pPr marL="342900" indent="-342900">
              <a:buFont typeface="Arial" panose="020B0604020202020204" pitchFamily="34" charset="0"/>
              <a:buChar char="•"/>
            </a:pPr>
            <a:r>
              <a:rPr lang="en-AU" sz="2400" dirty="0"/>
              <a:t>Students understand ways to look after their teeth</a:t>
            </a:r>
          </a:p>
        </p:txBody>
      </p:sp>
      <p:pic>
        <p:nvPicPr>
          <p:cNvPr id="3" name="Picture 2">
            <a:extLst>
              <a:ext uri="{FF2B5EF4-FFF2-40B4-BE49-F238E27FC236}">
                <a16:creationId xmlns:a16="http://schemas.microsoft.com/office/drawing/2014/main" id="{DA99957B-1305-574B-8587-1763053A7629}"/>
              </a:ext>
            </a:extLst>
          </p:cNvPr>
          <p:cNvPicPr>
            <a:picLocks noChangeAspect="1"/>
          </p:cNvPicPr>
          <p:nvPr/>
        </p:nvPicPr>
        <p:blipFill>
          <a:blip r:embed="rId2"/>
          <a:stretch>
            <a:fillRect/>
          </a:stretch>
        </p:blipFill>
        <p:spPr>
          <a:xfrm>
            <a:off x="7107745" y="286603"/>
            <a:ext cx="4589077" cy="626165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81501276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1110341179"/>
              </p:ext>
            </p:extLst>
          </p:nvPr>
        </p:nvGraphicFramePr>
        <p:xfrm>
          <a:off x="246957" y="115239"/>
          <a:ext cx="11305392" cy="1737360"/>
        </p:xfrm>
        <a:graphic>
          <a:graphicData uri="http://schemas.openxmlformats.org/drawingml/2006/table">
            <a:tbl>
              <a:tblPr/>
              <a:tblGrid>
                <a:gridCol w="11305392">
                  <a:extLst>
                    <a:ext uri="{9D8B030D-6E8A-4147-A177-3AD203B41FA5}">
                      <a16:colId xmlns:a16="http://schemas.microsoft.com/office/drawing/2014/main" val="20000"/>
                    </a:ext>
                  </a:extLst>
                </a:gridCol>
              </a:tblGrid>
              <a:tr h="0">
                <a:tc>
                  <a:txBody>
                    <a:bodyPr/>
                    <a:lstStyle/>
                    <a:p>
                      <a:r>
                        <a:rPr lang="en-GB" sz="54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n-lt"/>
                          <a:ea typeface="+mn-ea"/>
                          <a:cs typeface="+mn-cs"/>
                        </a:rPr>
                        <a:t>Turn to the person next to you and give them a big smile. </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1504887399"/>
              </p:ext>
            </p:extLst>
          </p:nvPr>
        </p:nvGraphicFramePr>
        <p:xfrm>
          <a:off x="870453" y="6248400"/>
          <a:ext cx="10058400" cy="609600"/>
        </p:xfrm>
        <a:graphic>
          <a:graphicData uri="http://schemas.openxmlformats.org/drawingml/2006/table">
            <a:tbl>
              <a:tblPr/>
              <a:tblGrid>
                <a:gridCol w="10058400">
                  <a:extLst>
                    <a:ext uri="{9D8B030D-6E8A-4147-A177-3AD203B41FA5}">
                      <a16:colId xmlns:a16="http://schemas.microsoft.com/office/drawing/2014/main" val="20000"/>
                    </a:ext>
                  </a:extLst>
                </a:gridCol>
              </a:tblGrid>
              <a:tr h="0">
                <a:tc>
                  <a:txBody>
                    <a:bodyPr/>
                    <a:lstStyle/>
                    <a:p>
                      <a:pPr algn="ctr"/>
                      <a:r>
                        <a:rPr lang="en-GB" sz="3400" b="1" dirty="0">
                          <a:solidFill>
                            <a:srgbClr val="000000"/>
                          </a:solidFill>
                          <a:effectLst/>
                          <a:latin typeface="+mj-lt"/>
                          <a:cs typeface="Calibri" panose="020F0502020204030204" pitchFamily="34" charset="0"/>
                        </a:rPr>
                        <a:t>What did you see? </a:t>
                      </a:r>
                      <a:endParaRPr lang="en-GB" dirty="0">
                        <a:effectLst/>
                        <a:latin typeface="+mj-lt"/>
                        <a:cs typeface="Calibri" panose="020F0502020204030204" pitchFamily="34" charset="0"/>
                      </a:endParaRP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3" name="Picture 2">
            <a:extLst>
              <a:ext uri="{FF2B5EF4-FFF2-40B4-BE49-F238E27FC236}">
                <a16:creationId xmlns:a16="http://schemas.microsoft.com/office/drawing/2014/main" id="{0F913BD8-25DD-DC4F-80D7-870B12FD9D7D}"/>
              </a:ext>
            </a:extLst>
          </p:cNvPr>
          <p:cNvPicPr>
            <a:picLocks noChangeAspect="1"/>
          </p:cNvPicPr>
          <p:nvPr/>
        </p:nvPicPr>
        <p:blipFill>
          <a:blip r:embed="rId2"/>
          <a:stretch>
            <a:fillRect/>
          </a:stretch>
        </p:blipFill>
        <p:spPr>
          <a:xfrm>
            <a:off x="4234068" y="2461590"/>
            <a:ext cx="3254237" cy="3254237"/>
          </a:xfrm>
          <a:prstGeom prst="rect">
            <a:avLst/>
          </a:prstGeom>
        </p:spPr>
      </p:pic>
    </p:spTree>
    <p:extLst>
      <p:ext uri="{BB962C8B-B14F-4D97-AF65-F5344CB8AC3E}">
        <p14:creationId xmlns:p14="http://schemas.microsoft.com/office/powerpoint/2010/main" val="322033896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2422948289"/>
              </p:ext>
            </p:extLst>
          </p:nvPr>
        </p:nvGraphicFramePr>
        <p:xfrm>
          <a:off x="246957" y="115239"/>
          <a:ext cx="11305392" cy="914400"/>
        </p:xfrm>
        <a:graphic>
          <a:graphicData uri="http://schemas.openxmlformats.org/drawingml/2006/table">
            <a:tbl>
              <a:tblPr/>
              <a:tblGrid>
                <a:gridCol w="11305392">
                  <a:extLst>
                    <a:ext uri="{9D8B030D-6E8A-4147-A177-3AD203B41FA5}">
                      <a16:colId xmlns:a16="http://schemas.microsoft.com/office/drawing/2014/main" val="20000"/>
                    </a:ext>
                  </a:extLst>
                </a:gridCol>
              </a:tblGrid>
              <a:tr h="0">
                <a:tc>
                  <a:txBody>
                    <a:bodyPr/>
                    <a:lstStyle/>
                    <a:p>
                      <a:pPr algn="ctr"/>
                      <a:r>
                        <a:rPr lang="en-GB" sz="54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n-lt"/>
                          <a:ea typeface="+mn-ea"/>
                          <a:cs typeface="+mn-cs"/>
                        </a:rPr>
                        <a:t>Did anyone say TEETH?</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1411605278"/>
              </p:ext>
            </p:extLst>
          </p:nvPr>
        </p:nvGraphicFramePr>
        <p:xfrm>
          <a:off x="246957" y="1766609"/>
          <a:ext cx="6617482" cy="4236720"/>
        </p:xfrm>
        <a:graphic>
          <a:graphicData uri="http://schemas.openxmlformats.org/drawingml/2006/table">
            <a:tbl>
              <a:tblPr/>
              <a:tblGrid>
                <a:gridCol w="6617482">
                  <a:extLst>
                    <a:ext uri="{9D8B030D-6E8A-4147-A177-3AD203B41FA5}">
                      <a16:colId xmlns:a16="http://schemas.microsoft.com/office/drawing/2014/main" val="20000"/>
                    </a:ext>
                  </a:extLst>
                </a:gridCol>
              </a:tblGrid>
              <a:tr h="0">
                <a:tc>
                  <a:txBody>
                    <a:bodyPr/>
                    <a:lstStyle/>
                    <a:p>
                      <a:r>
                        <a:rPr lang="en-GB" sz="3400" b="1" dirty="0">
                          <a:solidFill>
                            <a:srgbClr val="000000"/>
                          </a:solidFill>
                          <a:effectLst/>
                          <a:latin typeface="+mj-lt"/>
                        </a:rPr>
                        <a:t>How many teeth can you see in your friends smile?</a:t>
                      </a:r>
                    </a:p>
                    <a:p>
                      <a:endParaRPr lang="en-GB" sz="3400" b="1" dirty="0">
                        <a:solidFill>
                          <a:srgbClr val="000000"/>
                        </a:solidFill>
                        <a:effectLst/>
                        <a:latin typeface="+mj-lt"/>
                      </a:endParaRPr>
                    </a:p>
                    <a:p>
                      <a:r>
                        <a:rPr lang="en-GB" sz="3400" b="1" dirty="0">
                          <a:solidFill>
                            <a:srgbClr val="000000"/>
                          </a:solidFill>
                          <a:effectLst/>
                          <a:latin typeface="+mj-lt"/>
                        </a:rPr>
                        <a:t>How many teeth do you have?</a:t>
                      </a:r>
                    </a:p>
                    <a:p>
                      <a:endParaRPr lang="en-GB" sz="3400" b="1" dirty="0">
                        <a:solidFill>
                          <a:srgbClr val="000000"/>
                        </a:solidFill>
                        <a:effectLst/>
                        <a:latin typeface="+mj-lt"/>
                      </a:endParaRPr>
                    </a:p>
                    <a:p>
                      <a:r>
                        <a:rPr lang="en-GB" sz="3400" b="1" dirty="0">
                          <a:solidFill>
                            <a:srgbClr val="000000"/>
                          </a:solidFill>
                          <a:effectLst/>
                          <a:latin typeface="+mj-lt"/>
                        </a:rPr>
                        <a:t>Run your tongue around your teeth. How do they feel?</a:t>
                      </a:r>
                    </a:p>
                    <a:p>
                      <a:endParaRPr lang="en-GB" sz="3400" b="1" dirty="0">
                        <a:solidFill>
                          <a:srgbClr val="000000"/>
                        </a:solidFill>
                        <a:effectLst/>
                        <a:latin typeface="+mj-lt"/>
                      </a:endParaRP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4" name="Table 3">
            <a:extLst>
              <a:ext uri="{FF2B5EF4-FFF2-40B4-BE49-F238E27FC236}">
                <a16:creationId xmlns:a16="http://schemas.microsoft.com/office/drawing/2014/main" id="{F3A092D3-629A-CF4B-B14D-286D273E68D7}"/>
              </a:ext>
            </a:extLst>
          </p:cNvPr>
          <p:cNvGraphicFramePr>
            <a:graphicFrameLocks noGrp="1"/>
          </p:cNvGraphicFramePr>
          <p:nvPr>
            <p:extLst>
              <p:ext uri="{D42A27DB-BD31-4B8C-83A1-F6EECF244321}">
                <p14:modId xmlns:p14="http://schemas.microsoft.com/office/powerpoint/2010/main" val="2083480352"/>
              </p:ext>
            </p:extLst>
          </p:nvPr>
        </p:nvGraphicFramePr>
        <p:xfrm>
          <a:off x="595993" y="6278880"/>
          <a:ext cx="11951594" cy="579120"/>
        </p:xfrm>
        <a:graphic>
          <a:graphicData uri="http://schemas.openxmlformats.org/drawingml/2006/table">
            <a:tbl>
              <a:tblPr/>
              <a:tblGrid>
                <a:gridCol w="11951594">
                  <a:extLst>
                    <a:ext uri="{9D8B030D-6E8A-4147-A177-3AD203B41FA5}">
                      <a16:colId xmlns:a16="http://schemas.microsoft.com/office/drawing/2014/main" val="20000"/>
                    </a:ext>
                  </a:extLst>
                </a:gridCol>
              </a:tblGrid>
              <a:tr h="0">
                <a:tc>
                  <a:txBody>
                    <a:bodyPr/>
                    <a:lstStyle/>
                    <a:p>
                      <a:pPr algn="ctr"/>
                      <a:r>
                        <a:rPr lang="en-GB" sz="3200" b="1" dirty="0">
                          <a:solidFill>
                            <a:srgbClr val="000000"/>
                          </a:solidFill>
                          <a:effectLst/>
                          <a:latin typeface="Comic Sans MS"/>
                        </a:rPr>
                        <a:t>What can your teeth do?</a:t>
                      </a:r>
                      <a:endParaRPr lang="en-GB" sz="3200" dirty="0">
                        <a:effectLst/>
                      </a:endParaRP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3" name="Picture 2">
            <a:extLst>
              <a:ext uri="{FF2B5EF4-FFF2-40B4-BE49-F238E27FC236}">
                <a16:creationId xmlns:a16="http://schemas.microsoft.com/office/drawing/2014/main" id="{F67AE2E5-D669-1648-BD89-D11D4361574F}"/>
              </a:ext>
            </a:extLst>
          </p:cNvPr>
          <p:cNvPicPr>
            <a:picLocks noChangeAspect="1"/>
          </p:cNvPicPr>
          <p:nvPr/>
        </p:nvPicPr>
        <p:blipFill>
          <a:blip r:embed="rId2"/>
          <a:stretch>
            <a:fillRect/>
          </a:stretch>
        </p:blipFill>
        <p:spPr>
          <a:xfrm>
            <a:off x="7526407" y="1520952"/>
            <a:ext cx="4206825" cy="4206825"/>
          </a:xfrm>
          <a:prstGeom prst="rect">
            <a:avLst/>
          </a:prstGeom>
        </p:spPr>
      </p:pic>
    </p:spTree>
    <p:extLst>
      <p:ext uri="{BB962C8B-B14F-4D97-AF65-F5344CB8AC3E}">
        <p14:creationId xmlns:p14="http://schemas.microsoft.com/office/powerpoint/2010/main" val="275166230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3061164201"/>
              </p:ext>
            </p:extLst>
          </p:nvPr>
        </p:nvGraphicFramePr>
        <p:xfrm>
          <a:off x="246957" y="115239"/>
          <a:ext cx="11305392" cy="1097280"/>
        </p:xfrm>
        <a:graphic>
          <a:graphicData uri="http://schemas.openxmlformats.org/drawingml/2006/table">
            <a:tbl>
              <a:tblPr/>
              <a:tblGrid>
                <a:gridCol w="11305392">
                  <a:extLst>
                    <a:ext uri="{9D8B030D-6E8A-4147-A177-3AD203B41FA5}">
                      <a16:colId xmlns:a16="http://schemas.microsoft.com/office/drawing/2014/main" val="20000"/>
                    </a:ext>
                  </a:extLst>
                </a:gridCol>
              </a:tblGrid>
              <a:tr h="0">
                <a:tc>
                  <a:txBody>
                    <a:bodyPr/>
                    <a:lstStyle/>
                    <a:p>
                      <a:pPr algn="ctr"/>
                      <a:r>
                        <a:rPr lang="en-GB" sz="66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n-lt"/>
                          <a:ea typeface="+mn-ea"/>
                          <a:cs typeface="+mn-cs"/>
                        </a:rPr>
                        <a:t>What do teeth do?</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667781882"/>
              </p:ext>
            </p:extLst>
          </p:nvPr>
        </p:nvGraphicFramePr>
        <p:xfrm>
          <a:off x="4527248" y="1999270"/>
          <a:ext cx="6445552" cy="2956560"/>
        </p:xfrm>
        <a:graphic>
          <a:graphicData uri="http://schemas.openxmlformats.org/drawingml/2006/table">
            <a:tbl>
              <a:tblPr/>
              <a:tblGrid>
                <a:gridCol w="6445552">
                  <a:extLst>
                    <a:ext uri="{9D8B030D-6E8A-4147-A177-3AD203B41FA5}">
                      <a16:colId xmlns:a16="http://schemas.microsoft.com/office/drawing/2014/main" val="20000"/>
                    </a:ext>
                  </a:extLst>
                </a:gridCol>
              </a:tblGrid>
              <a:tr h="0">
                <a:tc>
                  <a:txBody>
                    <a:bodyPr/>
                    <a:lstStyle/>
                    <a:p>
                      <a:endParaRPr lang="en-GB" sz="2800" b="1" dirty="0">
                        <a:solidFill>
                          <a:srgbClr val="000000"/>
                        </a:solidFill>
                        <a:effectLst/>
                        <a:latin typeface="Comic Sans MS"/>
                      </a:endParaRPr>
                    </a:p>
                    <a:p>
                      <a:r>
                        <a:rPr lang="en-GB" sz="4000" b="1" dirty="0">
                          <a:solidFill>
                            <a:srgbClr val="000000"/>
                          </a:solidFill>
                          <a:effectLst/>
                          <a:latin typeface="+mj-lt"/>
                        </a:rPr>
                        <a:t>Our teeth are very important for chewing and breaking up our food into smaller pieces so we can swallow. </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2" name="Picture 1">
            <a:extLst>
              <a:ext uri="{FF2B5EF4-FFF2-40B4-BE49-F238E27FC236}">
                <a16:creationId xmlns:a16="http://schemas.microsoft.com/office/drawing/2014/main" id="{B553A5CC-4E67-DC41-BE67-8D7FD82D2E5A}"/>
              </a:ext>
            </a:extLst>
          </p:cNvPr>
          <p:cNvPicPr>
            <a:picLocks noChangeAspect="1"/>
          </p:cNvPicPr>
          <p:nvPr/>
        </p:nvPicPr>
        <p:blipFill rotWithShape="1">
          <a:blip r:embed="rId2"/>
          <a:srcRect l="6483" t="52753" r="57112" b="6377"/>
          <a:stretch/>
        </p:blipFill>
        <p:spPr>
          <a:xfrm>
            <a:off x="854764" y="2464904"/>
            <a:ext cx="3120887" cy="2802836"/>
          </a:xfrm>
          <a:prstGeom prst="rect">
            <a:avLst/>
          </a:prstGeom>
        </p:spPr>
      </p:pic>
    </p:spTree>
    <p:extLst>
      <p:ext uri="{BB962C8B-B14F-4D97-AF65-F5344CB8AC3E}">
        <p14:creationId xmlns:p14="http://schemas.microsoft.com/office/powerpoint/2010/main" val="156836237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4117642153"/>
              </p:ext>
            </p:extLst>
          </p:nvPr>
        </p:nvGraphicFramePr>
        <p:xfrm>
          <a:off x="246957" y="115239"/>
          <a:ext cx="11305392" cy="1097280"/>
        </p:xfrm>
        <a:graphic>
          <a:graphicData uri="http://schemas.openxmlformats.org/drawingml/2006/table">
            <a:tbl>
              <a:tblPr/>
              <a:tblGrid>
                <a:gridCol w="11305392">
                  <a:extLst>
                    <a:ext uri="{9D8B030D-6E8A-4147-A177-3AD203B41FA5}">
                      <a16:colId xmlns:a16="http://schemas.microsoft.com/office/drawing/2014/main" val="20000"/>
                    </a:ext>
                  </a:extLst>
                </a:gridCol>
              </a:tblGrid>
              <a:tr h="0">
                <a:tc>
                  <a:txBody>
                    <a:bodyPr/>
                    <a:lstStyle/>
                    <a:p>
                      <a:pPr algn="ctr"/>
                      <a:r>
                        <a:rPr lang="en-GB" sz="66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n-lt"/>
                          <a:ea typeface="+mn-ea"/>
                          <a:cs typeface="+mn-cs"/>
                        </a:rPr>
                        <a:t>Try this!</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1520381338"/>
              </p:ext>
            </p:extLst>
          </p:nvPr>
        </p:nvGraphicFramePr>
        <p:xfrm>
          <a:off x="702223" y="1442791"/>
          <a:ext cx="6041801" cy="4480560"/>
        </p:xfrm>
        <a:graphic>
          <a:graphicData uri="http://schemas.openxmlformats.org/drawingml/2006/table">
            <a:tbl>
              <a:tblPr/>
              <a:tblGrid>
                <a:gridCol w="6041801">
                  <a:extLst>
                    <a:ext uri="{9D8B030D-6E8A-4147-A177-3AD203B41FA5}">
                      <a16:colId xmlns:a16="http://schemas.microsoft.com/office/drawing/2014/main" val="20000"/>
                    </a:ext>
                  </a:extLst>
                </a:gridCol>
              </a:tblGrid>
              <a:tr h="0">
                <a:tc>
                  <a:txBody>
                    <a:bodyPr/>
                    <a:lstStyle/>
                    <a:p>
                      <a:endParaRPr lang="en-GB" sz="3200" b="1" dirty="0">
                        <a:solidFill>
                          <a:srgbClr val="000000"/>
                        </a:solidFill>
                        <a:effectLst/>
                        <a:latin typeface="+mj-lt"/>
                      </a:endParaRPr>
                    </a:p>
                    <a:p>
                      <a:r>
                        <a:rPr lang="en-GB" sz="3200" b="1" dirty="0">
                          <a:solidFill>
                            <a:srgbClr val="000000"/>
                          </a:solidFill>
                          <a:effectLst/>
                          <a:latin typeface="+mj-lt"/>
                        </a:rPr>
                        <a:t>Make a long </a:t>
                      </a:r>
                      <a:r>
                        <a:rPr lang="en-GB" sz="3200" b="1" dirty="0" err="1">
                          <a:solidFill>
                            <a:srgbClr val="000000"/>
                          </a:solidFill>
                          <a:effectLst/>
                          <a:latin typeface="+mj-lt"/>
                        </a:rPr>
                        <a:t>sssssssss</a:t>
                      </a:r>
                      <a:r>
                        <a:rPr lang="en-GB" sz="3200" b="1" dirty="0">
                          <a:solidFill>
                            <a:srgbClr val="000000"/>
                          </a:solidFill>
                          <a:effectLst/>
                          <a:latin typeface="+mj-lt"/>
                        </a:rPr>
                        <a:t> sound like a snake.</a:t>
                      </a:r>
                    </a:p>
                    <a:p>
                      <a:endParaRPr lang="en-GB" sz="3200" b="1" dirty="0">
                        <a:solidFill>
                          <a:srgbClr val="000000"/>
                        </a:solidFill>
                        <a:effectLst/>
                        <a:latin typeface="+mj-lt"/>
                      </a:endParaRPr>
                    </a:p>
                    <a:p>
                      <a:r>
                        <a:rPr lang="en-GB" sz="3200" b="1" dirty="0">
                          <a:solidFill>
                            <a:srgbClr val="000000"/>
                          </a:solidFill>
                          <a:effectLst/>
                          <a:latin typeface="+mj-lt"/>
                        </a:rPr>
                        <a:t>Now cover your teeth with your lips and do it again. </a:t>
                      </a:r>
                    </a:p>
                    <a:p>
                      <a:endParaRPr lang="en-GB" sz="3200" b="1" dirty="0">
                        <a:solidFill>
                          <a:srgbClr val="000000"/>
                        </a:solidFill>
                        <a:effectLst/>
                        <a:latin typeface="+mj-lt"/>
                      </a:endParaRPr>
                    </a:p>
                    <a:p>
                      <a:r>
                        <a:rPr lang="en-GB" sz="3200" b="1" dirty="0">
                          <a:solidFill>
                            <a:srgbClr val="000000"/>
                          </a:solidFill>
                          <a:effectLst/>
                          <a:latin typeface="+mj-lt"/>
                        </a:rPr>
                        <a:t>What happened the second time? </a:t>
                      </a:r>
                    </a:p>
                    <a:p>
                      <a:endParaRPr lang="en-GB" sz="3200" b="1" dirty="0">
                        <a:solidFill>
                          <a:srgbClr val="000000"/>
                        </a:solidFill>
                        <a:effectLst/>
                        <a:latin typeface="+mj-lt"/>
                      </a:endParaRP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3" name="Picture 2">
            <a:extLst>
              <a:ext uri="{FF2B5EF4-FFF2-40B4-BE49-F238E27FC236}">
                <a16:creationId xmlns:a16="http://schemas.microsoft.com/office/drawing/2014/main" id="{5A1DB7B6-5730-8F45-9F50-5A1F856D06BB}"/>
              </a:ext>
            </a:extLst>
          </p:cNvPr>
          <p:cNvPicPr>
            <a:picLocks noChangeAspect="1"/>
          </p:cNvPicPr>
          <p:nvPr/>
        </p:nvPicPr>
        <p:blipFill>
          <a:blip r:embed="rId2"/>
          <a:stretch>
            <a:fillRect/>
          </a:stretch>
        </p:blipFill>
        <p:spPr>
          <a:xfrm>
            <a:off x="8007793" y="1900871"/>
            <a:ext cx="3544556" cy="1489406"/>
          </a:xfrm>
          <a:prstGeom prst="rect">
            <a:avLst/>
          </a:prstGeom>
        </p:spPr>
      </p:pic>
      <p:pic>
        <p:nvPicPr>
          <p:cNvPr id="7" name="Picture 6">
            <a:extLst>
              <a:ext uri="{FF2B5EF4-FFF2-40B4-BE49-F238E27FC236}">
                <a16:creationId xmlns:a16="http://schemas.microsoft.com/office/drawing/2014/main" id="{6DEB06B3-1603-E546-AC14-B7692927B79A}"/>
              </a:ext>
            </a:extLst>
          </p:cNvPr>
          <p:cNvPicPr>
            <a:picLocks noChangeAspect="1"/>
          </p:cNvPicPr>
          <p:nvPr/>
        </p:nvPicPr>
        <p:blipFill>
          <a:blip r:embed="rId3"/>
          <a:stretch>
            <a:fillRect/>
          </a:stretch>
        </p:blipFill>
        <p:spPr>
          <a:xfrm>
            <a:off x="8007793" y="4078630"/>
            <a:ext cx="3544556" cy="1766311"/>
          </a:xfrm>
          <a:prstGeom prst="rect">
            <a:avLst/>
          </a:prstGeom>
        </p:spPr>
      </p:pic>
    </p:spTree>
    <p:extLst>
      <p:ext uri="{BB962C8B-B14F-4D97-AF65-F5344CB8AC3E}">
        <p14:creationId xmlns:p14="http://schemas.microsoft.com/office/powerpoint/2010/main" val="232101752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0184087-D592-A349-93AD-34E547D78377}"/>
              </a:ext>
            </a:extLst>
          </p:cNvPr>
          <p:cNvSpPr/>
          <p:nvPr/>
        </p:nvSpPr>
        <p:spPr>
          <a:xfrm>
            <a:off x="4797287" y="2011690"/>
            <a:ext cx="6096000" cy="3046988"/>
          </a:xfrm>
          <a:prstGeom prst="rect">
            <a:avLst/>
          </a:prstGeom>
        </p:spPr>
        <p:txBody>
          <a:bodyPr>
            <a:spAutoFit/>
          </a:bodyPr>
          <a:lstStyle/>
          <a:p>
            <a:r>
              <a:rPr lang="en-GB" sz="3200" b="1" dirty="0">
                <a:solidFill>
                  <a:srgbClr val="000000"/>
                </a:solidFill>
                <a:latin typeface="+mj-lt"/>
              </a:rPr>
              <a:t>That’s right you couldn’t make that sound because you use your teeth to make sounds. Teeth help us break down our food, but they are also very important in helping us to speak and even sing.</a:t>
            </a:r>
          </a:p>
        </p:txBody>
      </p:sp>
      <p:pic>
        <p:nvPicPr>
          <p:cNvPr id="5" name="Picture 4">
            <a:extLst>
              <a:ext uri="{FF2B5EF4-FFF2-40B4-BE49-F238E27FC236}">
                <a16:creationId xmlns:a16="http://schemas.microsoft.com/office/drawing/2014/main" id="{5EE42B25-40DA-3344-AB56-C3BBA70407CE}"/>
              </a:ext>
            </a:extLst>
          </p:cNvPr>
          <p:cNvPicPr>
            <a:picLocks noChangeAspect="1"/>
          </p:cNvPicPr>
          <p:nvPr/>
        </p:nvPicPr>
        <p:blipFill>
          <a:blip r:embed="rId2"/>
          <a:stretch>
            <a:fillRect/>
          </a:stretch>
        </p:blipFill>
        <p:spPr>
          <a:xfrm>
            <a:off x="704022" y="2011690"/>
            <a:ext cx="3429000" cy="2540000"/>
          </a:xfrm>
          <a:prstGeom prst="rect">
            <a:avLst/>
          </a:prstGeom>
        </p:spPr>
      </p:pic>
    </p:spTree>
    <p:extLst>
      <p:ext uri="{BB962C8B-B14F-4D97-AF65-F5344CB8AC3E}">
        <p14:creationId xmlns:p14="http://schemas.microsoft.com/office/powerpoint/2010/main" val="309631762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3193901790"/>
              </p:ext>
            </p:extLst>
          </p:nvPr>
        </p:nvGraphicFramePr>
        <p:xfrm>
          <a:off x="0" y="6156960"/>
          <a:ext cx="12192000" cy="701040"/>
        </p:xfrm>
        <a:graphic>
          <a:graphicData uri="http://schemas.openxmlformats.org/drawingml/2006/table">
            <a:tbl>
              <a:tblPr/>
              <a:tblGrid>
                <a:gridCol w="12192000">
                  <a:extLst>
                    <a:ext uri="{9D8B030D-6E8A-4147-A177-3AD203B41FA5}">
                      <a16:colId xmlns:a16="http://schemas.microsoft.com/office/drawing/2014/main" val="20000"/>
                    </a:ext>
                  </a:extLst>
                </a:gridCol>
              </a:tblGrid>
              <a:tr h="0">
                <a:tc>
                  <a:txBody>
                    <a:bodyPr/>
                    <a:lstStyle/>
                    <a:p>
                      <a:pPr algn="ctr"/>
                      <a:r>
                        <a:rPr lang="en-GB" sz="40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n-lt"/>
                          <a:ea typeface="+mn-ea"/>
                          <a:cs typeface="+mn-cs"/>
                        </a:rPr>
                        <a:t>What are the different ways we can look after our teeth?</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7" name="Table 6">
            <a:extLst>
              <a:ext uri="{FF2B5EF4-FFF2-40B4-BE49-F238E27FC236}">
                <a16:creationId xmlns:a16="http://schemas.microsoft.com/office/drawing/2014/main" id="{E3D92FCB-DDBF-6243-B982-718CBE12FEBA}"/>
              </a:ext>
            </a:extLst>
          </p:cNvPr>
          <p:cNvGraphicFramePr>
            <a:graphicFrameLocks noGrp="1"/>
          </p:cNvGraphicFramePr>
          <p:nvPr>
            <p:extLst>
              <p:ext uri="{D42A27DB-BD31-4B8C-83A1-F6EECF244321}">
                <p14:modId xmlns:p14="http://schemas.microsoft.com/office/powerpoint/2010/main" val="3119183124"/>
              </p:ext>
            </p:extLst>
          </p:nvPr>
        </p:nvGraphicFramePr>
        <p:xfrm>
          <a:off x="303233" y="1815251"/>
          <a:ext cx="6765701" cy="2042160"/>
        </p:xfrm>
        <a:graphic>
          <a:graphicData uri="http://schemas.openxmlformats.org/drawingml/2006/table">
            <a:tbl>
              <a:tblPr/>
              <a:tblGrid>
                <a:gridCol w="6765701">
                  <a:extLst>
                    <a:ext uri="{9D8B030D-6E8A-4147-A177-3AD203B41FA5}">
                      <a16:colId xmlns:a16="http://schemas.microsoft.com/office/drawing/2014/main" val="20000"/>
                    </a:ext>
                  </a:extLst>
                </a:gridCol>
              </a:tblGrid>
              <a:tr h="0">
                <a:tc>
                  <a:txBody>
                    <a:bodyPr/>
                    <a:lstStyle/>
                    <a:p>
                      <a:r>
                        <a:rPr lang="en-GB" sz="3200" b="1" dirty="0">
                          <a:solidFill>
                            <a:srgbClr val="000000"/>
                          </a:solidFill>
                          <a:effectLst/>
                          <a:latin typeface="+mj-lt"/>
                        </a:rPr>
                        <a:t>As you can see our teeth do many important jobs so it is vital that we look after them.  But how can we look after our teeth?</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2" name="Picture 1">
            <a:extLst>
              <a:ext uri="{FF2B5EF4-FFF2-40B4-BE49-F238E27FC236}">
                <a16:creationId xmlns:a16="http://schemas.microsoft.com/office/drawing/2014/main" id="{95AC8409-4CCB-9F47-8C75-84337895C0E0}"/>
              </a:ext>
            </a:extLst>
          </p:cNvPr>
          <p:cNvPicPr>
            <a:picLocks noChangeAspect="1"/>
          </p:cNvPicPr>
          <p:nvPr/>
        </p:nvPicPr>
        <p:blipFill>
          <a:blip r:embed="rId2"/>
          <a:stretch>
            <a:fillRect/>
          </a:stretch>
        </p:blipFill>
        <p:spPr>
          <a:xfrm>
            <a:off x="7633251" y="826124"/>
            <a:ext cx="4181061" cy="4181061"/>
          </a:xfrm>
          <a:prstGeom prst="rect">
            <a:avLst/>
          </a:prstGeom>
        </p:spPr>
      </p:pic>
    </p:spTree>
    <p:extLst>
      <p:ext uri="{BB962C8B-B14F-4D97-AF65-F5344CB8AC3E}">
        <p14:creationId xmlns:p14="http://schemas.microsoft.com/office/powerpoint/2010/main" val="19300562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2089801420"/>
              </p:ext>
            </p:extLst>
          </p:nvPr>
        </p:nvGraphicFramePr>
        <p:xfrm>
          <a:off x="246957" y="1413497"/>
          <a:ext cx="6096001" cy="3931920"/>
        </p:xfrm>
        <a:graphic>
          <a:graphicData uri="http://schemas.openxmlformats.org/drawingml/2006/table">
            <a:tbl>
              <a:tblPr/>
              <a:tblGrid>
                <a:gridCol w="6096001">
                  <a:extLst>
                    <a:ext uri="{9D8B030D-6E8A-4147-A177-3AD203B41FA5}">
                      <a16:colId xmlns:a16="http://schemas.microsoft.com/office/drawing/2014/main" val="20000"/>
                    </a:ext>
                  </a:extLst>
                </a:gridCol>
              </a:tblGrid>
              <a:tr h="0">
                <a:tc>
                  <a:txBody>
                    <a:bodyPr/>
                    <a:lstStyle/>
                    <a:p>
                      <a:r>
                        <a:rPr lang="en-GB" sz="2800" b="1" dirty="0">
                          <a:solidFill>
                            <a:srgbClr val="000000"/>
                          </a:solidFill>
                          <a:effectLst/>
                          <a:latin typeface="+mj-lt"/>
                        </a:rPr>
                        <a:t>Read our awesome story, ‘Guardians of the Gums’ to see the different ways we can look after our teeth and what can happen if we don’t! </a:t>
                      </a:r>
                    </a:p>
                    <a:p>
                      <a:endParaRPr lang="en-GB" sz="2800" b="1" dirty="0">
                        <a:solidFill>
                          <a:srgbClr val="000000"/>
                        </a:solidFill>
                        <a:effectLst/>
                        <a:latin typeface="+mj-lt"/>
                      </a:endParaRPr>
                    </a:p>
                    <a:p>
                      <a:r>
                        <a:rPr lang="en-GB" sz="2800" b="1" u="sng" dirty="0">
                          <a:solidFill>
                            <a:srgbClr val="000000"/>
                          </a:solidFill>
                          <a:effectLst/>
                          <a:latin typeface="+mj-lt"/>
                        </a:rPr>
                        <a:t>Story Question:</a:t>
                      </a:r>
                    </a:p>
                    <a:p>
                      <a:r>
                        <a:rPr lang="en-GB" sz="2800" b="0" dirty="0">
                          <a:solidFill>
                            <a:srgbClr val="000000"/>
                          </a:solidFill>
                          <a:effectLst/>
                          <a:latin typeface="+mj-lt"/>
                        </a:rPr>
                        <a:t>How many times a day does Incredible Brush say we should brush our teeth and how long for? </a:t>
                      </a:r>
                      <a:endParaRPr lang="en-GB" b="0" dirty="0">
                        <a:effectLst/>
                        <a:latin typeface="+mj-lt"/>
                      </a:endParaRP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5" name="Table 4">
            <a:extLst>
              <a:ext uri="{FF2B5EF4-FFF2-40B4-BE49-F238E27FC236}">
                <a16:creationId xmlns:a16="http://schemas.microsoft.com/office/drawing/2014/main" id="{71C67810-AB13-7A4F-B361-E27B12D1C8C3}"/>
              </a:ext>
            </a:extLst>
          </p:cNvPr>
          <p:cNvGraphicFramePr>
            <a:graphicFrameLocks noGrp="1"/>
          </p:cNvGraphicFramePr>
          <p:nvPr>
            <p:extLst>
              <p:ext uri="{D42A27DB-BD31-4B8C-83A1-F6EECF244321}">
                <p14:modId xmlns:p14="http://schemas.microsoft.com/office/powerpoint/2010/main" val="23972176"/>
              </p:ext>
            </p:extLst>
          </p:nvPr>
        </p:nvGraphicFramePr>
        <p:xfrm>
          <a:off x="246957" y="115239"/>
          <a:ext cx="11305392" cy="914400"/>
        </p:xfrm>
        <a:graphic>
          <a:graphicData uri="http://schemas.openxmlformats.org/drawingml/2006/table">
            <a:tbl>
              <a:tblPr/>
              <a:tblGrid>
                <a:gridCol w="11305392">
                  <a:extLst>
                    <a:ext uri="{9D8B030D-6E8A-4147-A177-3AD203B41FA5}">
                      <a16:colId xmlns:a16="http://schemas.microsoft.com/office/drawing/2014/main" val="20000"/>
                    </a:ext>
                  </a:extLst>
                </a:gridCol>
              </a:tblGrid>
              <a:tr h="0">
                <a:tc>
                  <a:txBody>
                    <a:bodyPr/>
                    <a:lstStyle/>
                    <a:p>
                      <a:pPr algn="ctr"/>
                      <a:r>
                        <a:rPr lang="en-GB" sz="54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n-lt"/>
                          <a:ea typeface="+mn-ea"/>
                          <a:cs typeface="+mn-cs"/>
                        </a:rPr>
                        <a:t>Would you like to hear a story?</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7" name="Picture 6">
            <a:extLst>
              <a:ext uri="{FF2B5EF4-FFF2-40B4-BE49-F238E27FC236}">
                <a16:creationId xmlns:a16="http://schemas.microsoft.com/office/drawing/2014/main" id="{DF7EA243-9164-1647-89FF-01F1B233D5BA}"/>
              </a:ext>
            </a:extLst>
          </p:cNvPr>
          <p:cNvPicPr>
            <a:picLocks noChangeAspect="1"/>
          </p:cNvPicPr>
          <p:nvPr/>
        </p:nvPicPr>
        <p:blipFill>
          <a:blip r:embed="rId3"/>
          <a:stretch>
            <a:fillRect/>
          </a:stretch>
        </p:blipFill>
        <p:spPr>
          <a:xfrm>
            <a:off x="7368932" y="1232452"/>
            <a:ext cx="3910446" cy="533568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08971128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theme/theme1.xml><?xml version="1.0" encoding="utf-8"?>
<a:theme xmlns:a="http://schemas.openxmlformats.org/drawingml/2006/main" name="Retrospect">
  <a:themeElements>
    <a:clrScheme name="Custom 3">
      <a:dk1>
        <a:sysClr val="windowText" lastClr="000000"/>
      </a:dk1>
      <a:lt1>
        <a:sysClr val="window" lastClr="FFFFFF"/>
      </a:lt1>
      <a:dk2>
        <a:srgbClr val="2C3C43"/>
      </a:dk2>
      <a:lt2>
        <a:srgbClr val="EBEBEB"/>
      </a:lt2>
      <a:accent1>
        <a:srgbClr val="FFFF00"/>
      </a:accent1>
      <a:accent2>
        <a:srgbClr val="F7EC57"/>
      </a:accent2>
      <a:accent3>
        <a:srgbClr val="000000"/>
      </a:accent3>
      <a:accent4>
        <a:srgbClr val="FFFFCC"/>
      </a:accent4>
      <a:accent5>
        <a:srgbClr val="FFC000"/>
      </a:accent5>
      <a:accent6>
        <a:srgbClr val="FFFF00"/>
      </a:accent6>
      <a:hlink>
        <a:srgbClr val="FFFF00"/>
      </a:hlink>
      <a:folHlink>
        <a:srgbClr val="FFFFC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68600</TotalTime>
  <Words>785</Words>
  <Application>Microsoft Macintosh PowerPoint</Application>
  <PresentationFormat>Widescreen</PresentationFormat>
  <Paragraphs>80</Paragraphs>
  <Slides>19</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19</vt:i4>
      </vt:variant>
    </vt:vector>
  </HeadingPairs>
  <TitlesOfParts>
    <vt:vector size="26" baseType="lpstr">
      <vt:lpstr>Arial</vt:lpstr>
      <vt:lpstr>Calibri</vt:lpstr>
      <vt:lpstr>Calibri Light</vt:lpstr>
      <vt:lpstr>Comic Sans MS</vt:lpstr>
      <vt:lpstr>proxima_nova_bold</vt:lpstr>
      <vt:lpstr>proxima_nova_rgregular</vt:lpstr>
      <vt:lpstr>Retrospect</vt:lpstr>
      <vt:lpstr>PowerPoint Presentation</vt:lpstr>
      <vt:lpstr>Lesson 1</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HAILEYBURY</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Jessica Reardon</dc:creator>
  <cp:lastModifiedBy>Microsoft Office User</cp:lastModifiedBy>
  <cp:revision>101</cp:revision>
  <dcterms:created xsi:type="dcterms:W3CDTF">2015-12-16T03:40:36Z</dcterms:created>
  <dcterms:modified xsi:type="dcterms:W3CDTF">2025-09-25T01:02:05Z</dcterms:modified>
</cp:coreProperties>
</file>